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48" r:id="rId2"/>
    <p:sldMasterId id="2147483660" r:id="rId3"/>
  </p:sldMasterIdLst>
  <p:notesMasterIdLst>
    <p:notesMasterId r:id="rId19"/>
  </p:notesMasterIdLst>
  <p:sldIdLst>
    <p:sldId id="257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68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558703-7B44-4F5C-96BF-73D414D9BD7B}">
          <p14:sldIdLst>
            <p14:sldId id="257"/>
            <p14:sldId id="258"/>
            <p14:sldId id="261"/>
            <p14:sldId id="259"/>
            <p14:sldId id="260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F59"/>
    <a:srgbClr val="175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8" autoAdjust="0"/>
    <p:restoredTop sz="94660"/>
  </p:normalViewPr>
  <p:slideViewPr>
    <p:cSldViewPr snapToGrid="0">
      <p:cViewPr>
        <p:scale>
          <a:sx n="66" d="100"/>
          <a:sy n="66" d="100"/>
        </p:scale>
        <p:origin x="68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C9362-FD5F-47E0-BEC3-58DF2C3EA776}" type="datetimeFigureOut">
              <a:rPr lang="en-GB" smtClean="0"/>
              <a:t>07/09/2024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ED89E-CB62-4A8C-8B04-C66C790BEE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0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70914"/>
          <a:stretch/>
        </p:blipFill>
        <p:spPr>
          <a:xfrm>
            <a:off x="311668" y="5852367"/>
            <a:ext cx="11568633" cy="33342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/>
        </p:nvSpPr>
        <p:spPr>
          <a:xfrm>
            <a:off x="258500" y="5792167"/>
            <a:ext cx="2422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67" dirty="0">
                <a:solidFill>
                  <a:schemeClr val="lt1"/>
                </a:solidFill>
              </a:rPr>
              <a:t>Ein Verbundprojekt von: </a:t>
            </a:r>
            <a:endParaRPr sz="1467" dirty="0">
              <a:solidFill>
                <a:schemeClr val="lt1"/>
              </a:solidFill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4042733" y="2925667"/>
            <a:ext cx="78376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swald"/>
              <a:buNone/>
              <a:defRPr sz="4400">
                <a:solidFill>
                  <a:srgbClr val="175C98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67" y="6274768"/>
            <a:ext cx="905928" cy="4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l="11143" t="17627" r="9654" b="17685"/>
          <a:stretch/>
        </p:blipFill>
        <p:spPr>
          <a:xfrm>
            <a:off x="10825042" y="6234433"/>
            <a:ext cx="1055292" cy="5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3829" y="6203967"/>
            <a:ext cx="703437" cy="51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069" y="6282301"/>
            <a:ext cx="1603516" cy="4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8">
            <a:alphaModFix/>
          </a:blip>
          <a:srcRect l="3685" t="11971" r="3472" b="11388"/>
          <a:stretch/>
        </p:blipFill>
        <p:spPr>
          <a:xfrm>
            <a:off x="2983571" y="6234367"/>
            <a:ext cx="1914231" cy="4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48868" y="6282316"/>
            <a:ext cx="703433" cy="4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98537" y="6203943"/>
            <a:ext cx="1639431" cy="513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794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Text (2 + Grafik)" preserve="1" userDrawn="1">
  <p:cSld name="Titel und Text (2 + Grafik)">
    <p:bg>
      <p:bgRef idx="1001">
        <a:schemeClr val="bg1"/>
      </p:bgRef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998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0"/>
          <p:cNvSpPr txBox="1">
            <a:spLocks noGrp="1"/>
          </p:cNvSpPr>
          <p:nvPr>
            <p:ph type="body" idx="1"/>
          </p:nvPr>
        </p:nvSpPr>
        <p:spPr>
          <a:xfrm>
            <a:off x="184600" y="6333071"/>
            <a:ext cx="53793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cxnSp>
        <p:nvCxnSpPr>
          <p:cNvPr id="111" name="Google Shape;111;p10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0"/>
          <p:cNvSpPr txBox="1">
            <a:spLocks noGrp="1"/>
          </p:cNvSpPr>
          <p:nvPr>
            <p:ph type="body" idx="2"/>
          </p:nvPr>
        </p:nvSpPr>
        <p:spPr>
          <a:xfrm>
            <a:off x="6582309" y="6349637"/>
            <a:ext cx="3727881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114" name="Google Shape;114;p10"/>
          <p:cNvSpPr txBox="1">
            <a:spLocks noGrp="1"/>
          </p:cNvSpPr>
          <p:nvPr>
            <p:ph type="body" idx="4"/>
          </p:nvPr>
        </p:nvSpPr>
        <p:spPr>
          <a:xfrm>
            <a:off x="184600" y="1296000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115" name="Google Shape;115;p10"/>
          <p:cNvSpPr txBox="1">
            <a:spLocks noGrp="1"/>
          </p:cNvSpPr>
          <p:nvPr>
            <p:ph type="body" idx="5"/>
          </p:nvPr>
        </p:nvSpPr>
        <p:spPr>
          <a:xfrm>
            <a:off x="184600" y="3688300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13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6199188" y="1295400"/>
            <a:ext cx="5648325" cy="45053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einfügen</a:t>
            </a:r>
          </a:p>
        </p:txBody>
      </p:sp>
    </p:spTree>
    <p:extLst>
      <p:ext uri="{BB962C8B-B14F-4D97-AF65-F5344CB8AC3E}">
        <p14:creationId xmlns:p14="http://schemas.microsoft.com/office/powerpoint/2010/main" val="297389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Text (2 + 2x Grafik)" preserve="1" userDrawn="1">
  <p:cSld name="Titel und Text (2 + 2x Grafik)">
    <p:bg>
      <p:bgRef idx="1001">
        <a:schemeClr val="bg1"/>
      </p:bgRef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84600" y="6333071"/>
            <a:ext cx="53793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cxnSp>
        <p:nvCxnSpPr>
          <p:cNvPr id="123" name="Google Shape;123;p11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1"/>
          <p:cNvSpPr txBox="1">
            <a:spLocks noGrp="1"/>
          </p:cNvSpPr>
          <p:nvPr>
            <p:ph type="body" idx="2"/>
          </p:nvPr>
        </p:nvSpPr>
        <p:spPr>
          <a:xfrm>
            <a:off x="6582309" y="6349637"/>
            <a:ext cx="3772056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127" name="Google Shape;127;p11"/>
          <p:cNvSpPr txBox="1">
            <a:spLocks noGrp="1"/>
          </p:cNvSpPr>
          <p:nvPr>
            <p:ph type="body" idx="5"/>
          </p:nvPr>
        </p:nvSpPr>
        <p:spPr>
          <a:xfrm>
            <a:off x="184600" y="1296000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 dirty="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128" name="Google Shape;128;p11"/>
          <p:cNvSpPr txBox="1">
            <a:spLocks noGrp="1"/>
          </p:cNvSpPr>
          <p:nvPr>
            <p:ph type="body" idx="6"/>
          </p:nvPr>
        </p:nvSpPr>
        <p:spPr>
          <a:xfrm>
            <a:off x="184600" y="3688300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14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buNone/>
              <a:defRPr lang="de-DE" sz="1200" b="1" kern="1200" smtClean="0">
                <a:solidFill>
                  <a:schemeClr val="lt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lvl="1" rtl="0"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6265863" y="1295400"/>
            <a:ext cx="5641975" cy="211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einfügen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4" hasCustomPrompt="1"/>
          </p:nvPr>
        </p:nvSpPr>
        <p:spPr>
          <a:xfrm>
            <a:off x="6265863" y="3687763"/>
            <a:ext cx="5641975" cy="2112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einfügen</a:t>
            </a:r>
          </a:p>
        </p:txBody>
      </p:sp>
    </p:spTree>
    <p:extLst>
      <p:ext uri="{BB962C8B-B14F-4D97-AF65-F5344CB8AC3E}">
        <p14:creationId xmlns:p14="http://schemas.microsoft.com/office/powerpoint/2010/main" val="3545149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Google Shape;122;p11"/>
          <p:cNvSpPr txBox="1">
            <a:spLocks noGrp="1"/>
          </p:cNvSpPr>
          <p:nvPr>
            <p:ph type="body" idx="1"/>
          </p:nvPr>
        </p:nvSpPr>
        <p:spPr>
          <a:xfrm>
            <a:off x="184600" y="6333071"/>
            <a:ext cx="53793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10" name="Google Shape;124;p11"/>
          <p:cNvSpPr txBox="1">
            <a:spLocks noGrp="1"/>
          </p:cNvSpPr>
          <p:nvPr>
            <p:ph type="body" idx="2"/>
          </p:nvPr>
        </p:nvSpPr>
        <p:spPr>
          <a:xfrm>
            <a:off x="6582309" y="6349637"/>
            <a:ext cx="3772056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11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64611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lussfolie" preserve="1">
  <p:cSld name="Schlussfoli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2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2"/>
          <p:cNvCxnSpPr/>
          <p:nvPr/>
        </p:nvCxnSpPr>
        <p:spPr>
          <a:xfrm>
            <a:off x="4347217" y="5627567"/>
            <a:ext cx="34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95636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-60"/>
            <a:ext cx="12192004" cy="685799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84600" y="1297933"/>
            <a:ext cx="11822800" cy="4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  <a:defRPr sz="1467"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■"/>
              <a:defRPr sz="1467"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  <a:defRPr sz="1467"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  <a:defRPr sz="1467"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■"/>
              <a:defRPr sz="1467"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  <a:defRPr sz="1467"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○"/>
              <a:defRPr sz="1467"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■"/>
              <a:defRPr sz="1467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184600" y="6333071"/>
            <a:ext cx="53793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 sz="1200" kern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333" b="1"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333" b="1"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333" b="1"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333" b="1"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333" b="1"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  <a:defRPr sz="1333" b="1"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  <a:defRPr sz="1333" b="1"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■"/>
              <a:defRPr sz="1333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cxnSp>
        <p:nvCxnSpPr>
          <p:cNvPr id="30" name="Google Shape;30;p3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3"/>
          <p:cNvSpPr txBox="1">
            <a:spLocks noGrp="1"/>
          </p:cNvSpPr>
          <p:nvPr>
            <p:ph type="body" idx="3"/>
          </p:nvPr>
        </p:nvSpPr>
        <p:spPr>
          <a:xfrm>
            <a:off x="6582309" y="6349637"/>
            <a:ext cx="3719047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11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0103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1_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84600" y="1297933"/>
            <a:ext cx="11822800" cy="4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 dirty="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184600" y="6333071"/>
            <a:ext cx="53793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cxnSp>
        <p:nvCxnSpPr>
          <p:cNvPr id="30" name="Google Shape;30;p3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3"/>
          <p:cNvSpPr txBox="1">
            <a:spLocks noGrp="1"/>
          </p:cNvSpPr>
          <p:nvPr>
            <p:ph type="body" idx="3"/>
          </p:nvPr>
        </p:nvSpPr>
        <p:spPr>
          <a:xfrm>
            <a:off x="6582309" y="6349637"/>
            <a:ext cx="3719047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11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7477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Text (2)" preserve="1" userDrawn="1">
  <p:cSld name="Titel und Text (2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184600" y="6333071"/>
            <a:ext cx="53793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cxnSp>
        <p:nvCxnSpPr>
          <p:cNvPr id="39" name="Google Shape;39;p4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4"/>
          <p:cNvSpPr txBox="1">
            <a:spLocks noGrp="1"/>
          </p:cNvSpPr>
          <p:nvPr>
            <p:ph type="body" idx="2"/>
          </p:nvPr>
        </p:nvSpPr>
        <p:spPr>
          <a:xfrm>
            <a:off x="6582310" y="6349637"/>
            <a:ext cx="3586525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3"/>
          </p:nvPr>
        </p:nvSpPr>
        <p:spPr>
          <a:xfrm>
            <a:off x="184600" y="1297933"/>
            <a:ext cx="5760000" cy="4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 dirty="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4"/>
          </p:nvPr>
        </p:nvSpPr>
        <p:spPr>
          <a:xfrm>
            <a:off x="6249600" y="1296000"/>
            <a:ext cx="5760000" cy="4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 dirty="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13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751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Text + Grafik" preserve="1" userDrawn="1">
  <p:cSld name="Titel und Text + Grafi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-6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184600" y="1297933"/>
            <a:ext cx="5760000" cy="4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 dirty="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body" idx="3"/>
          </p:nvPr>
        </p:nvSpPr>
        <p:spPr>
          <a:xfrm>
            <a:off x="184600" y="6333071"/>
            <a:ext cx="53793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cxnSp>
        <p:nvCxnSpPr>
          <p:cNvPr id="52" name="Google Shape;52;p5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5"/>
          <p:cNvSpPr txBox="1">
            <a:spLocks noGrp="1"/>
          </p:cNvSpPr>
          <p:nvPr>
            <p:ph type="body" idx="4"/>
          </p:nvPr>
        </p:nvSpPr>
        <p:spPr>
          <a:xfrm>
            <a:off x="6582309" y="6349637"/>
            <a:ext cx="3710212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13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6172200" y="1298575"/>
            <a:ext cx="5561013" cy="4502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600" dirty="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r>
              <a:rPr lang="de-DE" dirty="0"/>
              <a:t>Inhalt einfügen</a:t>
            </a:r>
          </a:p>
        </p:txBody>
      </p:sp>
    </p:spTree>
    <p:extLst>
      <p:ext uri="{BB962C8B-B14F-4D97-AF65-F5344CB8AC3E}">
        <p14:creationId xmlns:p14="http://schemas.microsoft.com/office/powerpoint/2010/main" val="207471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Text (1+2)" preserve="1" userDrawn="1">
  <p:cSld name="Titel und Text (1+2)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184600" y="1297933"/>
            <a:ext cx="5760000" cy="45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 dirty="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6247400" y="1296000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3"/>
          </p:nvPr>
        </p:nvSpPr>
        <p:spPr>
          <a:xfrm>
            <a:off x="6247400" y="3688317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6"/>
          <p:cNvSpPr txBox="1">
            <a:spLocks noGrp="1"/>
          </p:cNvSpPr>
          <p:nvPr>
            <p:ph type="body" idx="4"/>
          </p:nvPr>
        </p:nvSpPr>
        <p:spPr>
          <a:xfrm>
            <a:off x="184600" y="6333071"/>
            <a:ext cx="53793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cxnSp>
        <p:nvCxnSpPr>
          <p:cNvPr id="64" name="Google Shape;64;p6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6"/>
          <p:cNvSpPr txBox="1">
            <a:spLocks noGrp="1"/>
          </p:cNvSpPr>
          <p:nvPr>
            <p:ph type="body" idx="5"/>
          </p:nvPr>
        </p:nvSpPr>
        <p:spPr>
          <a:xfrm>
            <a:off x="6582309" y="6349637"/>
            <a:ext cx="3160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13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43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Text (Grafik + 2)" preserve="1" userDrawn="1">
  <p:cSld name="Titel und Text (Grafik + 2)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182400" y="6333071"/>
            <a:ext cx="53815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cxnSp>
        <p:nvCxnSpPr>
          <p:cNvPr id="73" name="Google Shape;73;p7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7"/>
          <p:cNvSpPr txBox="1">
            <a:spLocks noGrp="1"/>
          </p:cNvSpPr>
          <p:nvPr>
            <p:ph type="body" idx="2"/>
          </p:nvPr>
        </p:nvSpPr>
        <p:spPr>
          <a:xfrm>
            <a:off x="6582309" y="6349637"/>
            <a:ext cx="3701377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76" name="Google Shape;76;p7"/>
          <p:cNvSpPr txBox="1">
            <a:spLocks noGrp="1"/>
          </p:cNvSpPr>
          <p:nvPr>
            <p:ph type="body" idx="4"/>
          </p:nvPr>
        </p:nvSpPr>
        <p:spPr>
          <a:xfrm>
            <a:off x="6247400" y="1296000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5"/>
          </p:nvPr>
        </p:nvSpPr>
        <p:spPr>
          <a:xfrm>
            <a:off x="6247400" y="3688317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/>
          </a:p>
        </p:txBody>
      </p:sp>
      <p:sp>
        <p:nvSpPr>
          <p:cNvPr id="13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182563" y="1295400"/>
            <a:ext cx="5822950" cy="4505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einfügen</a:t>
            </a:r>
          </a:p>
        </p:txBody>
      </p:sp>
    </p:spTree>
    <p:extLst>
      <p:ext uri="{BB962C8B-B14F-4D97-AF65-F5344CB8AC3E}">
        <p14:creationId xmlns:p14="http://schemas.microsoft.com/office/powerpoint/2010/main" val="404857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Text (2+2)" preserve="1" userDrawn="1">
  <p:cSld name="Titel und Text (2+2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 txBox="1">
            <a:spLocks noGrp="1"/>
          </p:cNvSpPr>
          <p:nvPr>
            <p:ph type="body" idx="1"/>
          </p:nvPr>
        </p:nvSpPr>
        <p:spPr>
          <a:xfrm>
            <a:off x="184600" y="6333071"/>
            <a:ext cx="53793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cxnSp>
        <p:nvCxnSpPr>
          <p:cNvPr id="85" name="Google Shape;85;p8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8"/>
          <p:cNvSpPr txBox="1">
            <a:spLocks noGrp="1"/>
          </p:cNvSpPr>
          <p:nvPr>
            <p:ph type="body" idx="2"/>
          </p:nvPr>
        </p:nvSpPr>
        <p:spPr>
          <a:xfrm>
            <a:off x="6582310" y="6349637"/>
            <a:ext cx="3736717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87" name="Google Shape;87;p8"/>
          <p:cNvSpPr txBox="1">
            <a:spLocks noGrp="1"/>
          </p:cNvSpPr>
          <p:nvPr>
            <p:ph type="body" idx="3"/>
          </p:nvPr>
        </p:nvSpPr>
        <p:spPr>
          <a:xfrm>
            <a:off x="6247400" y="1296017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body" idx="4"/>
          </p:nvPr>
        </p:nvSpPr>
        <p:spPr>
          <a:xfrm>
            <a:off x="6247400" y="3688317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 dirty="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89" name="Google Shape;89;p8"/>
          <p:cNvSpPr txBox="1">
            <a:spLocks noGrp="1"/>
          </p:cNvSpPr>
          <p:nvPr>
            <p:ph type="body" idx="5"/>
          </p:nvPr>
        </p:nvSpPr>
        <p:spPr>
          <a:xfrm>
            <a:off x="184600" y="1296000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6"/>
          </p:nvPr>
        </p:nvSpPr>
        <p:spPr>
          <a:xfrm>
            <a:off x="184600" y="3688300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/>
          </a:p>
        </p:txBody>
      </p:sp>
      <p:sp>
        <p:nvSpPr>
          <p:cNvPr id="14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28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Text (Grafik + 1 + 1 + Grafik)" preserve="1" userDrawn="1">
  <p:cSld name="Titel und Text (Grafik + 1 + 1 + Grafik)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/>
          <p:cNvSpPr txBox="1">
            <a:spLocks noGrp="1"/>
          </p:cNvSpPr>
          <p:nvPr>
            <p:ph type="body" idx="1"/>
          </p:nvPr>
        </p:nvSpPr>
        <p:spPr>
          <a:xfrm>
            <a:off x="182400" y="6333071"/>
            <a:ext cx="5381509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cxnSp>
        <p:nvCxnSpPr>
          <p:cNvPr id="98" name="Google Shape;98;p9"/>
          <p:cNvCxnSpPr/>
          <p:nvPr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99;p9"/>
          <p:cNvSpPr txBox="1">
            <a:spLocks noGrp="1"/>
          </p:cNvSpPr>
          <p:nvPr>
            <p:ph type="body" idx="2"/>
          </p:nvPr>
        </p:nvSpPr>
        <p:spPr>
          <a:xfrm>
            <a:off x="6582309" y="6349637"/>
            <a:ext cx="3745552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200" dirty="0">
                <a:solidFill>
                  <a:srgbClr val="042F59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</a:pPr>
            <a:endParaRPr dirty="0"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4"/>
          </p:nvPr>
        </p:nvSpPr>
        <p:spPr>
          <a:xfrm>
            <a:off x="6247400" y="1296000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body" idx="5"/>
          </p:nvPr>
        </p:nvSpPr>
        <p:spPr>
          <a:xfrm>
            <a:off x="182400" y="3688317"/>
            <a:ext cx="57600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sz="1600"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</a:pPr>
            <a:endParaRPr dirty="0"/>
          </a:p>
        </p:txBody>
      </p:sp>
      <p:sp>
        <p:nvSpPr>
          <p:cNvPr id="14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11551023" y="6441141"/>
            <a:ext cx="589621" cy="4167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/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Google Shape;24;p3"/>
          <p:cNvSpPr txBox="1">
            <a:spLocks noGrp="1"/>
          </p:cNvSpPr>
          <p:nvPr>
            <p:ph type="title"/>
          </p:nvPr>
        </p:nvSpPr>
        <p:spPr>
          <a:xfrm>
            <a:off x="184600" y="188258"/>
            <a:ext cx="10294400" cy="75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swald"/>
              <a:buNone/>
              <a:defRPr sz="2400">
                <a:solidFill>
                  <a:schemeClr val="lt1"/>
                </a:solidFill>
                <a:latin typeface="Antonio" panose="020B0604020202020204" charset="0"/>
                <a:ea typeface="Antonio" panose="020B0604020202020204" charset="0"/>
                <a:cs typeface="Antonio" panose="020B0604020202020204" charset="0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3" hasCustomPrompt="1"/>
          </p:nvPr>
        </p:nvSpPr>
        <p:spPr>
          <a:xfrm>
            <a:off x="182563" y="1295400"/>
            <a:ext cx="5759450" cy="21129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600" kern="1200" dirty="0">
                <a:solidFill>
                  <a:schemeClr val="tx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einfügen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4" hasCustomPrompt="1"/>
          </p:nvPr>
        </p:nvSpPr>
        <p:spPr>
          <a:xfrm>
            <a:off x="6246813" y="3687763"/>
            <a:ext cx="5761037" cy="21129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Inhalt einfügen</a:t>
            </a:r>
          </a:p>
        </p:txBody>
      </p:sp>
    </p:spTree>
    <p:extLst>
      <p:ext uri="{BB962C8B-B14F-4D97-AF65-F5344CB8AC3E}">
        <p14:creationId xmlns:p14="http://schemas.microsoft.com/office/powerpoint/2010/main" val="59406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1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0;p2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;p2"/>
          <p:cNvPicPr preferRelativeResize="0"/>
          <p:nvPr userDrawn="1"/>
        </p:nvPicPr>
        <p:blipFill rotWithShape="1">
          <a:blip r:embed="rId4">
            <a:alphaModFix/>
          </a:blip>
          <a:srcRect b="70914"/>
          <a:stretch/>
        </p:blipFill>
        <p:spPr>
          <a:xfrm>
            <a:off x="311668" y="5852367"/>
            <a:ext cx="11568633" cy="33342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;p2"/>
          <p:cNvSpPr txBox="1"/>
          <p:nvPr userDrawn="1"/>
        </p:nvSpPr>
        <p:spPr>
          <a:xfrm>
            <a:off x="193246" y="5440185"/>
            <a:ext cx="798256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Antonio" panose="020B0604020202020204"/>
                <a:ea typeface="Oswald"/>
                <a:cs typeface="Oswald"/>
                <a:sym typeface="Oswald"/>
              </a:rPr>
              <a:t>The platform for the digitalization of materials</a:t>
            </a:r>
            <a:endParaRPr sz="1800" dirty="0">
              <a:solidFill>
                <a:schemeClr val="tx1"/>
              </a:solidFill>
              <a:latin typeface="Antonio" panose="020B0604020202020204"/>
              <a:ea typeface="Oswald"/>
              <a:cs typeface="Oswald"/>
              <a:sym typeface="Oswald"/>
            </a:endParaRPr>
          </a:p>
        </p:txBody>
      </p:sp>
      <p:sp>
        <p:nvSpPr>
          <p:cNvPr id="10" name="Google Shape;13;p2"/>
          <p:cNvSpPr txBox="1"/>
          <p:nvPr userDrawn="1"/>
        </p:nvSpPr>
        <p:spPr>
          <a:xfrm>
            <a:off x="258500" y="5792167"/>
            <a:ext cx="24224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67" dirty="0">
                <a:solidFill>
                  <a:schemeClr val="lt1"/>
                </a:solidFill>
              </a:rPr>
              <a:t>A joint project by: </a:t>
            </a:r>
            <a:endParaRPr sz="1467" dirty="0">
              <a:solidFill>
                <a:schemeClr val="lt1"/>
              </a:solidFill>
            </a:endParaRPr>
          </a:p>
        </p:txBody>
      </p:sp>
      <p:pic>
        <p:nvPicPr>
          <p:cNvPr id="11" name="Google Shape;15;p2"/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67" y="6274768"/>
            <a:ext cx="905928" cy="4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;p2"/>
          <p:cNvPicPr preferRelativeResize="0"/>
          <p:nvPr userDrawn="1"/>
        </p:nvPicPr>
        <p:blipFill rotWithShape="1">
          <a:blip r:embed="rId6">
            <a:alphaModFix/>
          </a:blip>
          <a:srcRect l="11143" t="17627" r="9654" b="17685"/>
          <a:stretch/>
        </p:blipFill>
        <p:spPr>
          <a:xfrm>
            <a:off x="10825042" y="6234433"/>
            <a:ext cx="1055292" cy="5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;p2"/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3829" y="6203967"/>
            <a:ext cx="703437" cy="51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;p2"/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9069" y="6282301"/>
            <a:ext cx="1603516" cy="4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9;p2"/>
          <p:cNvPicPr preferRelativeResize="0"/>
          <p:nvPr userDrawn="1"/>
        </p:nvPicPr>
        <p:blipFill rotWithShape="1">
          <a:blip r:embed="rId9">
            <a:alphaModFix/>
          </a:blip>
          <a:srcRect l="3685" t="11971" r="3472" b="11388"/>
          <a:stretch/>
        </p:blipFill>
        <p:spPr>
          <a:xfrm>
            <a:off x="2983571" y="6234367"/>
            <a:ext cx="1914231" cy="4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0;p2"/>
          <p:cNvPicPr preferRelativeResize="0"/>
          <p:nvPr userDrawn="1"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48868" y="6282316"/>
            <a:ext cx="703433" cy="4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;p2"/>
          <p:cNvPicPr preferRelativeResize="0"/>
          <p:nvPr userDrawn="1"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8537" y="6203943"/>
            <a:ext cx="1639431" cy="513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837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23;p3"/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4" y="-60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5;p3"/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7;p3"/>
          <p:cNvSpPr txBox="1">
            <a:spLocks noGrp="1"/>
          </p:cNvSpPr>
          <p:nvPr>
            <p:ph type="sldNum" idx="4"/>
          </p:nvPr>
        </p:nvSpPr>
        <p:spPr>
          <a:xfrm>
            <a:off x="11570123" y="6434417"/>
            <a:ext cx="570521" cy="423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>
              <a:defRPr lang="de-DE" sz="1200" b="1" smtClean="0">
                <a:solidFill>
                  <a:schemeClr val="lt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21" name="Google Shape;28;p3"/>
          <p:cNvPicPr preferRelativeResize="0"/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06242" y="6333150"/>
            <a:ext cx="400700" cy="400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30;p3"/>
          <p:cNvCxnSpPr/>
          <p:nvPr userDrawn="1"/>
        </p:nvCxnSpPr>
        <p:spPr>
          <a:xfrm>
            <a:off x="5785059" y="6372233"/>
            <a:ext cx="0" cy="3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6496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0;p12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12192004" cy="6857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1;p12"/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2501" y="127668"/>
            <a:ext cx="1214900" cy="68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2;p12"/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519" y="1759183"/>
            <a:ext cx="2906967" cy="16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3;p12"/>
          <p:cNvSpPr txBox="1"/>
          <p:nvPr userDrawn="1"/>
        </p:nvSpPr>
        <p:spPr>
          <a:xfrm>
            <a:off x="4229101" y="4085551"/>
            <a:ext cx="21765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>
                <a:latin typeface="Antonio"/>
                <a:ea typeface="Roboto Condensed"/>
                <a:cs typeface="Roboto Condensed"/>
                <a:sym typeface="Roboto Condensed"/>
              </a:rPr>
              <a:t>forum.materialdigital.de</a:t>
            </a:r>
            <a:endParaRPr sz="1400" dirty="0">
              <a:latin typeface="Antonio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>
                <a:latin typeface="Antonio"/>
                <a:ea typeface="Roboto Condensed"/>
                <a:cs typeface="Roboto Condensed"/>
                <a:sym typeface="Roboto Condensed"/>
              </a:rPr>
              <a:t>info@materialdigital.de</a:t>
            </a:r>
            <a:endParaRPr sz="1400" dirty="0">
              <a:latin typeface="Antonio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" name="Google Shape;134;p12"/>
          <p:cNvSpPr txBox="1"/>
          <p:nvPr userDrawn="1"/>
        </p:nvSpPr>
        <p:spPr>
          <a:xfrm>
            <a:off x="6093416" y="5048717"/>
            <a:ext cx="21294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de-DE"/>
            </a:defPPr>
            <a:lvl1pPr lvl="0" indent="0">
              <a:spcBef>
                <a:spcPts val="0"/>
              </a:spcBef>
              <a:spcAft>
                <a:spcPts val="0"/>
              </a:spcAft>
              <a:buNone/>
              <a:defRPr sz="1400">
                <a:latin typeface="Antonio"/>
                <a:ea typeface="Roboto Condensed"/>
                <a:cs typeface="Roboto Condensed"/>
              </a:defRPr>
            </a:lvl1pPr>
          </a:lstStyle>
          <a:p>
            <a:pPr lvl="0"/>
            <a:r>
              <a:rPr lang="de" dirty="0">
                <a:sym typeface="Roboto Condensed"/>
              </a:rPr>
              <a:t>www.materialdigital.de</a:t>
            </a:r>
            <a:endParaRPr dirty="0">
              <a:sym typeface="Roboto Condensed"/>
            </a:endParaRPr>
          </a:p>
        </p:txBody>
      </p:sp>
      <p:pic>
        <p:nvPicPr>
          <p:cNvPr id="12" name="Google Shape;135;p12"/>
          <p:cNvPicPr preferRelativeResize="0"/>
          <p:nvPr userDrawn="1"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6531" y="3899134"/>
            <a:ext cx="1032967" cy="1029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36;p12"/>
          <p:cNvCxnSpPr/>
          <p:nvPr userDrawn="1"/>
        </p:nvCxnSpPr>
        <p:spPr>
          <a:xfrm>
            <a:off x="4347217" y="5627567"/>
            <a:ext cx="34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37;p12"/>
          <p:cNvSpPr txBox="1"/>
          <p:nvPr userDrawn="1"/>
        </p:nvSpPr>
        <p:spPr>
          <a:xfrm>
            <a:off x="4347233" y="5710167"/>
            <a:ext cx="3497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>
                <a:solidFill>
                  <a:schemeClr val="dk2"/>
                </a:solidFill>
                <a:latin typeface="Antonio"/>
                <a:ea typeface="Oswald"/>
                <a:cs typeface="Oswald"/>
                <a:sym typeface="Oswald"/>
              </a:rPr>
              <a:t>Join in!</a:t>
            </a:r>
            <a:endParaRPr sz="2000" dirty="0">
              <a:solidFill>
                <a:schemeClr val="dk2"/>
              </a:solidFill>
              <a:latin typeface="Antonio"/>
              <a:ea typeface="Oswald"/>
              <a:cs typeface="Oswald"/>
              <a:sym typeface="Oswald"/>
            </a:endParaRPr>
          </a:p>
        </p:txBody>
      </p:sp>
      <p:pic>
        <p:nvPicPr>
          <p:cNvPr id="15" name="Google Shape;138;p12"/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57531" y="6201200"/>
            <a:ext cx="1476997" cy="2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36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8" Type="http://schemas.openxmlformats.org/officeDocument/2006/relationships/image" Target="../media/image950.png"/><Relationship Id="rId3" Type="http://schemas.openxmlformats.org/officeDocument/2006/relationships/image" Target="../media/image34.jpeg"/><Relationship Id="rId21" Type="http://schemas.openxmlformats.org/officeDocument/2006/relationships/image" Target="../media/image22.png"/><Relationship Id="rId7" Type="http://schemas.openxmlformats.org/officeDocument/2006/relationships/image" Target="../media/image38.jpeg"/><Relationship Id="rId17" Type="http://schemas.openxmlformats.org/officeDocument/2006/relationships/image" Target="../media/image940.png"/><Relationship Id="rId2" Type="http://schemas.openxmlformats.org/officeDocument/2006/relationships/image" Target="../media/image33.jpeg"/><Relationship Id="rId16" Type="http://schemas.openxmlformats.org/officeDocument/2006/relationships/image" Target="../media/image930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5" Type="http://schemas.openxmlformats.org/officeDocument/2006/relationships/image" Target="../media/image920.png"/><Relationship Id="rId19" Type="http://schemas.openxmlformats.org/officeDocument/2006/relationships/image" Target="../media/image21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Relationship Id="rId22" Type="http://schemas.openxmlformats.org/officeDocument/2006/relationships/image" Target="../media/image42.png"/><Relationship Id="rId14" Type="http://schemas.openxmlformats.org/officeDocument/2006/relationships/image" Target="../media/image9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11" Type="http://schemas.openxmlformats.org/officeDocument/2006/relationships/image" Target="../media/image1060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1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58EE73-C264-85E7-A567-23AB479D2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Beyond atomistics: </a:t>
            </a:r>
            <a:br>
              <a:rPr lang="en-GB" dirty="0"/>
            </a:br>
            <a:r>
              <a:rPr lang="en-GB" dirty="0"/>
              <a:t>large scale atomistic fracture simulations in pyiron</a:t>
            </a:r>
          </a:p>
        </p:txBody>
      </p:sp>
    </p:spTree>
    <p:extLst>
      <p:ext uri="{BB962C8B-B14F-4D97-AF65-F5344CB8AC3E}">
        <p14:creationId xmlns:p14="http://schemas.microsoft.com/office/powerpoint/2010/main" val="881449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5CDD513-E6DE-2287-98BA-AFAC93FBF5C8}"/>
              </a:ext>
            </a:extLst>
          </p:cNvPr>
          <p:cNvSpPr/>
          <p:nvPr/>
        </p:nvSpPr>
        <p:spPr>
          <a:xfrm>
            <a:off x="368598" y="1224585"/>
            <a:ext cx="11632557" cy="4525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Stable</a:t>
            </a:r>
            <a:r>
              <a:rPr lang="de-DE" dirty="0"/>
              <a:t> crack</a:t>
            </a:r>
            <a:r>
              <a:rPr lang="en-GB" dirty="0"/>
              <a:t>: fine-grained node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B16B0-ED1E-4CFC-F482-FACAD1F91466}"/>
              </a:ext>
            </a:extLst>
          </p:cNvPr>
          <p:cNvSpPr/>
          <p:nvPr/>
        </p:nvSpPr>
        <p:spPr>
          <a:xfrm>
            <a:off x="4232205" y="3097397"/>
            <a:ext cx="2199190" cy="15654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Displacement field (to introduce crack)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2D2BFB-8114-E9D9-73CD-B7E01F661971}"/>
              </a:ext>
            </a:extLst>
          </p:cNvPr>
          <p:cNvSpPr/>
          <p:nvPr/>
        </p:nvSpPr>
        <p:spPr>
          <a:xfrm>
            <a:off x="7342238" y="3097397"/>
            <a:ext cx="2199190" cy="15654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Energy Minimizer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AE580-3A95-76B5-F46C-D4302AB2D9B5}"/>
              </a:ext>
            </a:extLst>
          </p:cNvPr>
          <p:cNvSpPr txBox="1"/>
          <p:nvPr/>
        </p:nvSpPr>
        <p:spPr>
          <a:xfrm>
            <a:off x="675064" y="1385235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</a:t>
            </a:r>
            <a:r>
              <a:rPr lang="en-GB" dirty="0" err="1"/>
              <a:t>onvergence</a:t>
            </a:r>
            <a:r>
              <a:rPr lang="en-GB" dirty="0"/>
              <a:t> criteria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9D67B-8A46-7C7E-E944-D1FE2DC5B8E4}"/>
              </a:ext>
            </a:extLst>
          </p:cNvPr>
          <p:cNvSpPr txBox="1"/>
          <p:nvPr/>
        </p:nvSpPr>
        <p:spPr>
          <a:xfrm>
            <a:off x="675064" y="2962074"/>
            <a:ext cx="1546704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cs typeface="Arial" panose="020B0604020202020204" pitchFamily="34" charset="0"/>
              </a:rPr>
              <a:t>Cylindrical structure </a:t>
            </a:r>
            <a:br>
              <a:rPr lang="en-GB" dirty="0">
                <a:cs typeface="Arial" panose="020B0604020202020204" pitchFamily="34" charset="0"/>
              </a:rPr>
            </a:br>
            <a:r>
              <a:rPr lang="en-GB" dirty="0">
                <a:cs typeface="Arial" panose="020B0604020202020204" pitchFamily="34" charset="0"/>
              </a:rPr>
              <a:t>(no crack)</a:t>
            </a:r>
            <a:endParaRPr lang="en-GB" dirty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9512752-AD0E-5CAA-3D69-2F2E335E8247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4412209" y="-932228"/>
            <a:ext cx="1065831" cy="6993417"/>
          </a:xfrm>
          <a:prstGeom prst="bentConnector3">
            <a:avLst>
              <a:gd name="adj1" fmla="val 6086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5EB610A-9B98-639B-126B-D8922B2136C0}"/>
              </a:ext>
            </a:extLst>
          </p:cNvPr>
          <p:cNvSpPr txBox="1"/>
          <p:nvPr/>
        </p:nvSpPr>
        <p:spPr>
          <a:xfrm>
            <a:off x="675064" y="4052630"/>
            <a:ext cx="154670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Orientation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821007F-B29D-6233-84C4-F4E90636A349}"/>
              </a:ext>
            </a:extLst>
          </p:cNvPr>
          <p:cNvCxnSpPr>
            <a:stCxn id="25" idx="3"/>
            <a:endCxn id="8" idx="1"/>
          </p:cNvCxnSpPr>
          <p:nvPr/>
        </p:nvCxnSpPr>
        <p:spPr>
          <a:xfrm>
            <a:off x="2221768" y="3423739"/>
            <a:ext cx="2010437" cy="45639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268CE6C-E045-9584-0DAC-F17E43EFFD4A}"/>
              </a:ext>
            </a:extLst>
          </p:cNvPr>
          <p:cNvCxnSpPr>
            <a:stCxn id="28" idx="3"/>
            <a:endCxn id="8" idx="1"/>
          </p:cNvCxnSpPr>
          <p:nvPr/>
        </p:nvCxnSpPr>
        <p:spPr>
          <a:xfrm flipV="1">
            <a:off x="2221768" y="3880135"/>
            <a:ext cx="2010437" cy="35716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CE737F-54B7-4CA8-9CB5-5F0F7C32318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431395" y="3880135"/>
            <a:ext cx="910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B861115-081C-2249-C656-05EF014D2A8B}"/>
              </a:ext>
            </a:extLst>
          </p:cNvPr>
          <p:cNvSpPr txBox="1"/>
          <p:nvPr/>
        </p:nvSpPr>
        <p:spPr>
          <a:xfrm>
            <a:off x="10301356" y="3556969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cs typeface="Arial" panose="020B0604020202020204" pitchFamily="34" charset="0"/>
              </a:rPr>
              <a:t>Output structures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C787497-23AF-C89E-4BBA-BDBE70E729D5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9541428" y="3880135"/>
            <a:ext cx="7599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979F89-23BB-BA7B-8035-2EB33C2E53B1}"/>
              </a:ext>
            </a:extLst>
          </p:cNvPr>
          <p:cNvSpPr txBox="1"/>
          <p:nvPr/>
        </p:nvSpPr>
        <p:spPr>
          <a:xfrm>
            <a:off x="675064" y="4997931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Elastic constants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39BFC4-3339-DB57-E96E-05CA454F86B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221768" y="3880135"/>
            <a:ext cx="2010437" cy="144096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C153DE-7FA1-50DF-2F21-A810A9467A75}"/>
              </a:ext>
            </a:extLst>
          </p:cNvPr>
          <p:cNvSpPr txBox="1"/>
          <p:nvPr/>
        </p:nvSpPr>
        <p:spPr>
          <a:xfrm>
            <a:off x="2453634" y="1385235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Algorithm(s) choice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DA08E18-9F31-5706-41BA-0884E5F645AD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rot="16200000" flipH="1">
            <a:off x="5301494" y="-42943"/>
            <a:ext cx="1065831" cy="521484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F9E7B2-82BD-CAD7-A96D-1995561088D7}"/>
              </a:ext>
            </a:extLst>
          </p:cNvPr>
          <p:cNvSpPr txBox="1"/>
          <p:nvPr/>
        </p:nvSpPr>
        <p:spPr>
          <a:xfrm>
            <a:off x="4237276" y="1403195"/>
            <a:ext cx="185872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Boundary layer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7E641-B8B3-FDB7-9A64-2CC92737CA54}"/>
              </a:ext>
            </a:extLst>
          </p:cNvPr>
          <p:cNvSpPr txBox="1"/>
          <p:nvPr/>
        </p:nvSpPr>
        <p:spPr>
          <a:xfrm>
            <a:off x="6332937" y="1403195"/>
            <a:ext cx="185872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(Non-) Periodic boundaries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257DB2E-4C34-D2C4-C274-79F89D6295D2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16200000" flipH="1">
            <a:off x="6280300" y="935863"/>
            <a:ext cx="1047871" cy="3275195"/>
          </a:xfrm>
          <a:prstGeom prst="bentConnector3">
            <a:avLst>
              <a:gd name="adj1" fmla="val 3895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8873B1D-FC40-BDE0-567A-BBC1A4A7146A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rot="16200000" flipH="1">
            <a:off x="7328131" y="1983694"/>
            <a:ext cx="1047871" cy="1179534"/>
          </a:xfrm>
          <a:prstGeom prst="bentConnector3">
            <a:avLst>
              <a:gd name="adj1" fmla="val 2238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CFAAF5-39B4-B4AC-DCA8-1D0F7A878596}"/>
              </a:ext>
            </a:extLst>
          </p:cNvPr>
          <p:cNvSpPr txBox="1"/>
          <p:nvPr/>
        </p:nvSpPr>
        <p:spPr>
          <a:xfrm>
            <a:off x="4751429" y="5750683"/>
            <a:ext cx="268914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for loop over load range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29E6E8-E601-3984-4E8D-3B74F413EFE2}"/>
              </a:ext>
            </a:extLst>
          </p:cNvPr>
          <p:cNvSpPr txBox="1"/>
          <p:nvPr/>
        </p:nvSpPr>
        <p:spPr>
          <a:xfrm>
            <a:off x="675064" y="4528688"/>
            <a:ext cx="154670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Load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4E30261-750E-A23A-634B-A8342923B50B}"/>
              </a:ext>
            </a:extLst>
          </p:cNvPr>
          <p:cNvCxnSpPr>
            <a:cxnSpLocks/>
            <a:stCxn id="29" idx="3"/>
            <a:endCxn id="8" idx="1"/>
          </p:cNvCxnSpPr>
          <p:nvPr/>
        </p:nvCxnSpPr>
        <p:spPr>
          <a:xfrm flipV="1">
            <a:off x="2221768" y="3880135"/>
            <a:ext cx="2010437" cy="83321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46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5CDD513-E6DE-2287-98BA-AFAC93FBF5C8}"/>
              </a:ext>
            </a:extLst>
          </p:cNvPr>
          <p:cNvSpPr/>
          <p:nvPr/>
        </p:nvSpPr>
        <p:spPr>
          <a:xfrm>
            <a:off x="381965" y="1215342"/>
            <a:ext cx="11632557" cy="45257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Incremental loading: fine-grained node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B16B0-ED1E-4CFC-F482-FACAD1F91466}"/>
              </a:ext>
            </a:extLst>
          </p:cNvPr>
          <p:cNvSpPr/>
          <p:nvPr/>
        </p:nvSpPr>
        <p:spPr>
          <a:xfrm>
            <a:off x="4232205" y="3097397"/>
            <a:ext cx="2199190" cy="15654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Displacement field (to increase load </a:t>
            </a:r>
            <a:br>
              <a:rPr lang="en-GB" dirty="0"/>
            </a:br>
            <a:r>
              <a:rPr lang="en-GB" dirty="0"/>
              <a:t>on crack)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2D2BFB-8114-E9D9-73CD-B7E01F661971}"/>
              </a:ext>
            </a:extLst>
          </p:cNvPr>
          <p:cNvSpPr/>
          <p:nvPr/>
        </p:nvSpPr>
        <p:spPr>
          <a:xfrm>
            <a:off x="7342238" y="3097397"/>
            <a:ext cx="2199190" cy="15654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Energy Minimizer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AE580-3A95-76B5-F46C-D4302AB2D9B5}"/>
              </a:ext>
            </a:extLst>
          </p:cNvPr>
          <p:cNvSpPr txBox="1"/>
          <p:nvPr/>
        </p:nvSpPr>
        <p:spPr>
          <a:xfrm>
            <a:off x="675064" y="1385235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C</a:t>
            </a:r>
            <a:r>
              <a:rPr lang="en-GB" dirty="0" err="1"/>
              <a:t>onvergence</a:t>
            </a:r>
            <a:r>
              <a:rPr lang="en-GB" dirty="0"/>
              <a:t> criteria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9512752-AD0E-5CAA-3D69-2F2E335E8247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4412209" y="-932228"/>
            <a:ext cx="1065831" cy="6993417"/>
          </a:xfrm>
          <a:prstGeom prst="bentConnector3">
            <a:avLst>
              <a:gd name="adj1" fmla="val 6086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CE737F-54B7-4CA8-9CB5-5F0F7C32318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431395" y="3880135"/>
            <a:ext cx="910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B861115-081C-2249-C656-05EF014D2A8B}"/>
              </a:ext>
            </a:extLst>
          </p:cNvPr>
          <p:cNvSpPr txBox="1"/>
          <p:nvPr/>
        </p:nvSpPr>
        <p:spPr>
          <a:xfrm>
            <a:off x="10301356" y="3556969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cs typeface="Arial" panose="020B0604020202020204" pitchFamily="34" charset="0"/>
              </a:rPr>
              <a:t>Output structures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C787497-23AF-C89E-4BBA-BDBE70E729D5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9541428" y="3880135"/>
            <a:ext cx="7599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C153DE-7FA1-50DF-2F21-A810A9467A75}"/>
              </a:ext>
            </a:extLst>
          </p:cNvPr>
          <p:cNvSpPr txBox="1"/>
          <p:nvPr/>
        </p:nvSpPr>
        <p:spPr>
          <a:xfrm>
            <a:off x="2453634" y="1385235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Algorithm(s) choice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DA08E18-9F31-5706-41BA-0884E5F645AD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rot="16200000" flipH="1">
            <a:off x="5301494" y="-42943"/>
            <a:ext cx="1065831" cy="521484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F9E7B2-82BD-CAD7-A96D-1995561088D7}"/>
              </a:ext>
            </a:extLst>
          </p:cNvPr>
          <p:cNvSpPr txBox="1"/>
          <p:nvPr/>
        </p:nvSpPr>
        <p:spPr>
          <a:xfrm>
            <a:off x="4237276" y="1403195"/>
            <a:ext cx="185872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Boundary layer thickness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7E641-B8B3-FDB7-9A64-2CC92737CA54}"/>
              </a:ext>
            </a:extLst>
          </p:cNvPr>
          <p:cNvSpPr txBox="1"/>
          <p:nvPr/>
        </p:nvSpPr>
        <p:spPr>
          <a:xfrm>
            <a:off x="6332937" y="1403195"/>
            <a:ext cx="185872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(Non-) Periodic boundaries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257DB2E-4C34-D2C4-C274-79F89D6295D2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16200000" flipH="1">
            <a:off x="6280300" y="935863"/>
            <a:ext cx="1047871" cy="3275195"/>
          </a:xfrm>
          <a:prstGeom prst="bentConnector3">
            <a:avLst>
              <a:gd name="adj1" fmla="val 3895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8873B1D-FC40-BDE0-567A-BBC1A4A7146A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rot="16200000" flipH="1">
            <a:off x="7328131" y="1983694"/>
            <a:ext cx="1047871" cy="1179534"/>
          </a:xfrm>
          <a:prstGeom prst="bentConnector3">
            <a:avLst>
              <a:gd name="adj1" fmla="val 2238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CFAAF5-39B4-B4AC-DCA8-1D0F7A878596}"/>
              </a:ext>
            </a:extLst>
          </p:cNvPr>
          <p:cNvSpPr txBox="1"/>
          <p:nvPr/>
        </p:nvSpPr>
        <p:spPr>
          <a:xfrm>
            <a:off x="4751429" y="5750683"/>
            <a:ext cx="268914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for loop over load range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79FD4-3629-F7C4-44F3-212E6406C110}"/>
              </a:ext>
            </a:extLst>
          </p:cNvPr>
          <p:cNvSpPr txBox="1"/>
          <p:nvPr/>
        </p:nvSpPr>
        <p:spPr>
          <a:xfrm>
            <a:off x="675064" y="2962074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Stable crack 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AEEF9-0108-DAAC-5BB8-0E323EAD0E0B}"/>
              </a:ext>
            </a:extLst>
          </p:cNvPr>
          <p:cNvSpPr txBox="1"/>
          <p:nvPr/>
        </p:nvSpPr>
        <p:spPr>
          <a:xfrm>
            <a:off x="675064" y="3693812"/>
            <a:ext cx="154670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Orientation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B72418D-A9AC-1793-065B-593728AFCFE7}"/>
              </a:ext>
            </a:extLst>
          </p:cNvPr>
          <p:cNvCxnSpPr>
            <a:stCxn id="2" idx="3"/>
          </p:cNvCxnSpPr>
          <p:nvPr/>
        </p:nvCxnSpPr>
        <p:spPr>
          <a:xfrm>
            <a:off x="2221768" y="3285240"/>
            <a:ext cx="2010437" cy="594895"/>
          </a:xfrm>
          <a:prstGeom prst="bentConnector3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D47F15DB-B000-ADF3-DB8E-BDDC2767B5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2221768" y="3878478"/>
            <a:ext cx="2010437" cy="1657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9BF6F1-8FFB-A15A-BF71-DC81BCFC1388}"/>
              </a:ext>
            </a:extLst>
          </p:cNvPr>
          <p:cNvSpPr txBox="1"/>
          <p:nvPr/>
        </p:nvSpPr>
        <p:spPr>
          <a:xfrm>
            <a:off x="675064" y="4766437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Elastic constants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0454400-6239-D251-7DA0-A255F43DA11A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2221768" y="3880135"/>
            <a:ext cx="2010437" cy="120946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A28BC7-0558-51EF-68B0-AC2657A30AC5}"/>
              </a:ext>
            </a:extLst>
          </p:cNvPr>
          <p:cNvSpPr txBox="1"/>
          <p:nvPr/>
        </p:nvSpPr>
        <p:spPr>
          <a:xfrm>
            <a:off x="675064" y="4216171"/>
            <a:ext cx="154670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Load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4B77387-8D41-452A-343D-019FE7DD679B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2221768" y="3878478"/>
            <a:ext cx="2010437" cy="522359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26178E6-6532-9407-A7D0-C84B4E0ED49C}"/>
              </a:ext>
            </a:extLst>
          </p:cNvPr>
          <p:cNvCxnSpPr>
            <a:stCxn id="40" idx="2"/>
            <a:endCxn id="8" idx="2"/>
          </p:cNvCxnSpPr>
          <p:nvPr/>
        </p:nvCxnSpPr>
        <p:spPr>
          <a:xfrm rot="5400000">
            <a:off x="7973468" y="1561632"/>
            <a:ext cx="459573" cy="5742908"/>
          </a:xfrm>
          <a:prstGeom prst="bentConnector3">
            <a:avLst>
              <a:gd name="adj1" fmla="val 20011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1B3F64-688B-45E9-A1C2-21BAF63B13D1}"/>
              </a:ext>
            </a:extLst>
          </p:cNvPr>
          <p:cNvSpPr txBox="1"/>
          <p:nvPr/>
        </p:nvSpPr>
        <p:spPr>
          <a:xfrm>
            <a:off x="2082654" y="2927257"/>
            <a:ext cx="19176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Only to start loading process</a:t>
            </a:r>
          </a:p>
        </p:txBody>
      </p:sp>
    </p:spTree>
    <p:extLst>
      <p:ext uri="{BB962C8B-B14F-4D97-AF65-F5344CB8AC3E}">
        <p14:creationId xmlns:p14="http://schemas.microsoft.com/office/powerpoint/2010/main" val="57483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Visualization: Common Neighbour Analysis (CNA)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207FB-880A-D7DB-2E81-29A64AEE71CA}"/>
              </a:ext>
            </a:extLst>
          </p:cNvPr>
          <p:cNvSpPr txBox="1"/>
          <p:nvPr/>
        </p:nvSpPr>
        <p:spPr>
          <a:xfrm>
            <a:off x="8159659" y="1747802"/>
            <a:ext cx="3143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Crack system (100)[011]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67F16-F899-8355-3EEF-765858A871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75002" y="2436833"/>
            <a:ext cx="1430200" cy="143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5155E2-3CAD-B8B1-078E-6EF44D15B0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8521" y="4247751"/>
            <a:ext cx="1435428" cy="14354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22AF9B-C4CC-FF60-9641-7757A8254514}"/>
              </a:ext>
            </a:extLst>
          </p:cNvPr>
          <p:cNvSpPr txBox="1"/>
          <p:nvPr/>
        </p:nvSpPr>
        <p:spPr>
          <a:xfrm>
            <a:off x="9875002" y="2142821"/>
            <a:ext cx="14278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Arial" pitchFamily="34" charset="0"/>
              </a:rPr>
              <a:t>blunt-r01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E6E969-7442-A011-D897-B1A739E2397E}"/>
              </a:ext>
            </a:extLst>
          </p:cNvPr>
          <p:cNvSpPr txBox="1"/>
          <p:nvPr/>
        </p:nvSpPr>
        <p:spPr>
          <a:xfrm>
            <a:off x="9858521" y="3956882"/>
            <a:ext cx="142733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Arial" pitchFamily="34" charset="0"/>
              </a:rPr>
              <a:t>blunt-r16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7D0767A-E75E-99AB-C9D6-F112644A05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9660" y="2429007"/>
            <a:ext cx="1430200" cy="1430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B5EBC30-0059-912F-390B-163102E6AC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3179" y="4239925"/>
            <a:ext cx="1435428" cy="143542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48AC00-8340-518A-0758-123A5B095520}"/>
              </a:ext>
            </a:extLst>
          </p:cNvPr>
          <p:cNvSpPr txBox="1"/>
          <p:nvPr/>
        </p:nvSpPr>
        <p:spPr>
          <a:xfrm>
            <a:off x="8159660" y="2134995"/>
            <a:ext cx="14278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Arial" pitchFamily="34" charset="0"/>
              </a:rPr>
              <a:t>sharp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61A5C3-400C-FB11-CA03-4509D8072861}"/>
              </a:ext>
            </a:extLst>
          </p:cNvPr>
          <p:cNvSpPr txBox="1"/>
          <p:nvPr/>
        </p:nvSpPr>
        <p:spPr>
          <a:xfrm>
            <a:off x="8143179" y="3949056"/>
            <a:ext cx="142733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Arial" pitchFamily="34" charset="0"/>
              </a:rPr>
              <a:t>blunt-r04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5B2944-DAAE-BF8B-3D05-EE624D005B56}"/>
              </a:ext>
            </a:extLst>
          </p:cNvPr>
          <p:cNvSpPr txBox="1"/>
          <p:nvPr/>
        </p:nvSpPr>
        <p:spPr>
          <a:xfrm>
            <a:off x="3992288" y="1723608"/>
            <a:ext cx="314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Crack system (100)[001]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1B8ABE-6FA8-3478-9B96-4146174A0F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7631" y="2436981"/>
            <a:ext cx="1430200" cy="1430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8EEFD25-CEA5-7D6C-6FF2-D659D3BBB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1150" y="4247899"/>
            <a:ext cx="1435428" cy="14354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886A34E-9F5A-3340-B578-E1E93DE1BFE0}"/>
              </a:ext>
            </a:extLst>
          </p:cNvPr>
          <p:cNvSpPr txBox="1"/>
          <p:nvPr/>
        </p:nvSpPr>
        <p:spPr>
          <a:xfrm>
            <a:off x="5707631" y="2142969"/>
            <a:ext cx="14278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Arial" pitchFamily="34" charset="0"/>
              </a:rPr>
              <a:t>blunt-r01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FEC04F-F830-AA82-5BB5-B2A5798D9D7E}"/>
              </a:ext>
            </a:extLst>
          </p:cNvPr>
          <p:cNvSpPr txBox="1"/>
          <p:nvPr/>
        </p:nvSpPr>
        <p:spPr>
          <a:xfrm>
            <a:off x="5691150" y="3957030"/>
            <a:ext cx="142733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Arial" pitchFamily="34" charset="0"/>
              </a:rPr>
              <a:t>blunt-r16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0BB6C2F-4DF8-DF03-C2DA-C67E0FAA9B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332" y="2429155"/>
            <a:ext cx="1424114" cy="1430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EB9334E-143A-CEFF-4E09-B6AE322C0E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8849" y="4243114"/>
            <a:ext cx="1429345" cy="142934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13D2845-B3EF-736B-2CF0-2920B0083CF3}"/>
              </a:ext>
            </a:extLst>
          </p:cNvPr>
          <p:cNvSpPr txBox="1"/>
          <p:nvPr/>
        </p:nvSpPr>
        <p:spPr>
          <a:xfrm>
            <a:off x="3992289" y="2135143"/>
            <a:ext cx="142789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Arial" pitchFamily="34" charset="0"/>
              </a:rPr>
              <a:t>sharp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C8022E-5BC8-F1BB-70C4-89954B39DEF5}"/>
              </a:ext>
            </a:extLst>
          </p:cNvPr>
          <p:cNvSpPr txBox="1"/>
          <p:nvPr/>
        </p:nvSpPr>
        <p:spPr>
          <a:xfrm>
            <a:off x="3975808" y="3949204"/>
            <a:ext cx="142733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cs typeface="Arial" pitchFamily="34" charset="0"/>
              </a:rPr>
              <a:t>blunt-r04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C8642B-79AB-6C38-D2DE-962D9AEE6E3B}"/>
              </a:ext>
            </a:extLst>
          </p:cNvPr>
          <p:cNvGrpSpPr/>
          <p:nvPr/>
        </p:nvGrpSpPr>
        <p:grpSpPr>
          <a:xfrm>
            <a:off x="7231743" y="4985015"/>
            <a:ext cx="1855831" cy="945482"/>
            <a:chOff x="8272617" y="5138173"/>
            <a:chExt cx="1855831" cy="945482"/>
          </a:xfrm>
        </p:grpSpPr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5236ABD0-638D-7A76-93BA-48FA8B1BD15C}"/>
                </a:ext>
              </a:extLst>
            </p:cNvPr>
            <p:cNvSpPr/>
            <p:nvPr/>
          </p:nvSpPr>
          <p:spPr>
            <a:xfrm flipV="1">
              <a:off x="8877098" y="5387483"/>
              <a:ext cx="274" cy="560290"/>
            </a:xfrm>
            <a:prstGeom prst="line">
              <a:avLst/>
            </a:prstGeom>
            <a:ln>
              <a:solidFill>
                <a:srgbClr val="127622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C1781D80-9C63-B3B4-B305-82B16087D685}"/>
                </a:ext>
              </a:extLst>
            </p:cNvPr>
            <p:cNvSpPr/>
            <p:nvPr/>
          </p:nvSpPr>
          <p:spPr>
            <a:xfrm>
              <a:off x="8877098" y="5947773"/>
              <a:ext cx="486471" cy="276"/>
            </a:xfrm>
            <a:prstGeom prst="line">
              <a:avLst/>
            </a:prstGeom>
            <a:ln>
              <a:solidFill>
                <a:srgbClr val="F10D0C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ustomShape 8">
                  <a:extLst>
                    <a:ext uri="{FF2B5EF4-FFF2-40B4-BE49-F238E27FC236}">
                      <a16:creationId xmlns:a16="http://schemas.microsoft.com/office/drawing/2014/main" id="{7A33FC5A-595E-3A24-8B9C-1133E72D2771}"/>
                    </a:ext>
                  </a:extLst>
                </p:cNvPr>
                <p:cNvSpPr/>
                <p:nvPr/>
              </p:nvSpPr>
              <p:spPr>
                <a:xfrm>
                  <a:off x="8528183" y="5138173"/>
                  <a:ext cx="696734" cy="2755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0000" tIns="45000" rIns="90000" bIns="4500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200" spc="-1" dirty="0">
                      <a:solidFill>
                        <a:srgbClr val="127622"/>
                      </a:solidFill>
                      <a:ea typeface="DejaVu Sans"/>
                    </a:rPr>
                    <a:t>y </a:t>
                  </a:r>
                  <a14:m>
                    <m:oMath xmlns:m="http://schemas.openxmlformats.org/officeDocument/2006/math">
                      <m:r>
                        <a:rPr lang="en-US" sz="1200" i="1" spc="-1" dirty="0">
                          <a:solidFill>
                            <a:srgbClr val="127622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[100]</m:t>
                      </m:r>
                    </m:oMath>
                  </a14:m>
                  <a:endParaRPr lang="en-US" sz="1200" spc="-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0" name="CustomShape 8">
                  <a:extLst>
                    <a:ext uri="{FF2B5EF4-FFF2-40B4-BE49-F238E27FC236}">
                      <a16:creationId xmlns:a16="http://schemas.microsoft.com/office/drawing/2014/main" id="{8FDC67D4-6B90-9D95-A255-CC200E142D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8183" y="5138173"/>
                  <a:ext cx="696734" cy="275545"/>
                </a:xfrm>
                <a:prstGeom prst="rect">
                  <a:avLst/>
                </a:prstGeom>
                <a:blipFill>
                  <a:blip r:embed="rId17"/>
                  <a:stretch>
                    <a:fillRect t="-2174" b="-13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ustomShape 9">
                  <a:extLst>
                    <a:ext uri="{FF2B5EF4-FFF2-40B4-BE49-F238E27FC236}">
                      <a16:creationId xmlns:a16="http://schemas.microsoft.com/office/drawing/2014/main" id="{4D11AA7C-A392-BAD2-E596-81818313A1F9}"/>
                    </a:ext>
                  </a:extLst>
                </p:cNvPr>
                <p:cNvSpPr/>
                <p:nvPr/>
              </p:nvSpPr>
              <p:spPr>
                <a:xfrm>
                  <a:off x="9379280" y="5798727"/>
                  <a:ext cx="749168" cy="276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0000" tIns="45000" rIns="90000" bIns="4500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200" spc="-1" dirty="0">
                      <a:solidFill>
                        <a:srgbClr val="F10D0C"/>
                      </a:solidFill>
                      <a:ea typeface="DejaVu Sans"/>
                    </a:rPr>
                    <a:t>x </a:t>
                  </a:r>
                  <a14:m>
                    <m:oMath xmlns:m="http://schemas.openxmlformats.org/officeDocument/2006/math">
                      <m:r>
                        <a:rPr lang="en-US" sz="1200" i="1" spc="-1" dirty="0">
                          <a:solidFill>
                            <a:srgbClr val="F10D0C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[0</m:t>
                      </m:r>
                      <m:acc>
                        <m:accPr>
                          <m:chr m:val="̅"/>
                          <m:ctrlPr>
                            <a:rPr lang="en-US" sz="1200" i="1" spc="-1" dirty="0">
                              <a:solidFill>
                                <a:srgbClr val="F10D0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200" i="1" spc="-1" dirty="0">
                              <a:solidFill>
                                <a:srgbClr val="F10D0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sz="1200" b="0" i="1" spc="-1" dirty="0" smtClean="0">
                          <a:solidFill>
                            <a:srgbClr val="F10D0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 spc="-1" dirty="0">
                          <a:solidFill>
                            <a:srgbClr val="F10D0C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]</m:t>
                      </m:r>
                    </m:oMath>
                  </a14:m>
                  <a:endParaRPr lang="en-US" sz="1200" spc="-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1" name="CustomShape 9">
                  <a:extLst>
                    <a:ext uri="{FF2B5EF4-FFF2-40B4-BE49-F238E27FC236}">
                      <a16:creationId xmlns:a16="http://schemas.microsoft.com/office/drawing/2014/main" id="{EBE5FF7F-EC54-916B-E13F-31B5C599F1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9280" y="5798727"/>
                  <a:ext cx="749168" cy="276186"/>
                </a:xfrm>
                <a:prstGeom prst="rect">
                  <a:avLst/>
                </a:prstGeom>
                <a:blipFill>
                  <a:blip r:embed="rId18"/>
                  <a:stretch>
                    <a:fillRect t="-4444"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ustomShape 10">
                  <a:extLst>
                    <a:ext uri="{FF2B5EF4-FFF2-40B4-BE49-F238E27FC236}">
                      <a16:creationId xmlns:a16="http://schemas.microsoft.com/office/drawing/2014/main" id="{E40282EB-DDF9-672C-0F6D-5517A129EF86}"/>
                    </a:ext>
                  </a:extLst>
                </p:cNvPr>
                <p:cNvSpPr/>
                <p:nvPr/>
              </p:nvSpPr>
              <p:spPr>
                <a:xfrm>
                  <a:off x="8272617" y="5808110"/>
                  <a:ext cx="696734" cy="2755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0000" tIns="45000" rIns="90000" bIns="4500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200" spc="-1" dirty="0">
                      <a:solidFill>
                        <a:srgbClr val="0C23F8"/>
                      </a:solidFill>
                      <a:ea typeface="DejaVu Sans"/>
                    </a:rPr>
                    <a:t>z </a:t>
                  </a:r>
                  <a14:m>
                    <m:oMath xmlns:m="http://schemas.openxmlformats.org/officeDocument/2006/math">
                      <m:r>
                        <a:rPr lang="en-US" sz="1200" i="1" spc="-1" dirty="0">
                          <a:solidFill>
                            <a:srgbClr val="0C23F8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[0</m:t>
                      </m:r>
                      <m:r>
                        <a:rPr lang="en-US" sz="1200" b="0" i="1" spc="-1" dirty="0" smtClean="0">
                          <a:solidFill>
                            <a:srgbClr val="0C23F8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1</m:t>
                      </m:r>
                      <m:r>
                        <a:rPr lang="en-US" sz="1200" i="1" spc="-1" dirty="0">
                          <a:solidFill>
                            <a:srgbClr val="0C23F8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1]</m:t>
                      </m:r>
                    </m:oMath>
                  </a14:m>
                  <a:endParaRPr lang="en-US" sz="1200" spc="-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2" name="CustomShape 10">
                  <a:extLst>
                    <a:ext uri="{FF2B5EF4-FFF2-40B4-BE49-F238E27FC236}">
                      <a16:creationId xmlns:a16="http://schemas.microsoft.com/office/drawing/2014/main" id="{FAA92190-104A-A672-B13D-F8EF889393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2617" y="5808110"/>
                  <a:ext cx="696734" cy="275545"/>
                </a:xfrm>
                <a:prstGeom prst="rect">
                  <a:avLst/>
                </a:prstGeom>
                <a:blipFill>
                  <a:blip r:embed="rId16"/>
                  <a:stretch>
                    <a:fillRect t="-2174" b="-130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0D87BBD-1365-C44D-2796-DFA899151B99}"/>
              </a:ext>
            </a:extLst>
          </p:cNvPr>
          <p:cNvGrpSpPr/>
          <p:nvPr/>
        </p:nvGrpSpPr>
        <p:grpSpPr>
          <a:xfrm>
            <a:off x="5564096" y="5854185"/>
            <a:ext cx="4773750" cy="586397"/>
            <a:chOff x="2404212" y="631100"/>
            <a:chExt cx="4773750" cy="586397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D048352-0A9C-EC65-64DB-7E86F8520188}"/>
                </a:ext>
              </a:extLst>
            </p:cNvPr>
            <p:cNvGrpSpPr/>
            <p:nvPr/>
          </p:nvGrpSpPr>
          <p:grpSpPr>
            <a:xfrm>
              <a:off x="2404212" y="631100"/>
              <a:ext cx="4773750" cy="586397"/>
              <a:chOff x="2404212" y="631100"/>
              <a:chExt cx="4773750" cy="58639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56A04FD-FAB3-FF5E-0B63-D0D35363B10C}"/>
                  </a:ext>
                </a:extLst>
              </p:cNvPr>
              <p:cNvGrpSpPr/>
              <p:nvPr/>
            </p:nvGrpSpPr>
            <p:grpSpPr>
              <a:xfrm>
                <a:off x="2404212" y="631100"/>
                <a:ext cx="4773750" cy="586397"/>
                <a:chOff x="2404212" y="631100"/>
                <a:chExt cx="4773750" cy="586397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F62E24AD-503B-3044-C62B-E3E0A59CFF4C}"/>
                    </a:ext>
                  </a:extLst>
                </p:cNvPr>
                <p:cNvGrpSpPr/>
                <p:nvPr/>
              </p:nvGrpSpPr>
              <p:grpSpPr>
                <a:xfrm>
                  <a:off x="2404212" y="709310"/>
                  <a:ext cx="4773750" cy="433934"/>
                  <a:chOff x="2508032" y="5648796"/>
                  <a:chExt cx="4773750" cy="433934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A3F89BA-1DAC-5F22-B050-63A0298B0C69}"/>
                      </a:ext>
                    </a:extLst>
                  </p:cNvPr>
                  <p:cNvGrpSpPr/>
                  <p:nvPr/>
                </p:nvGrpSpPr>
                <p:grpSpPr>
                  <a:xfrm>
                    <a:off x="3903906" y="5648796"/>
                    <a:ext cx="3377876" cy="433934"/>
                    <a:chOff x="3039810" y="5637645"/>
                    <a:chExt cx="3377876" cy="433934"/>
                  </a:xfrm>
                </p:grpSpPr>
                <p:pic>
                  <p:nvPicPr>
                    <p:cNvPr id="64" name="Picture 63">
                      <a:extLst>
                        <a:ext uri="{FF2B5EF4-FFF2-40B4-BE49-F238E27FC236}">
                          <a16:creationId xmlns:a16="http://schemas.microsoft.com/office/drawing/2014/main" id="{381A8D08-CA79-D0AF-F914-A0DAA0CCC8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/>
                  </p:blipFill>
                  <p:spPr>
                    <a:xfrm>
                      <a:off x="5030870" y="5637645"/>
                      <a:ext cx="582828" cy="43393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65" name="TextBox 64">
                      <a:extLst>
                        <a:ext uri="{FF2B5EF4-FFF2-40B4-BE49-F238E27FC236}">
                          <a16:creationId xmlns:a16="http://schemas.microsoft.com/office/drawing/2014/main" id="{AAC85F41-03A9-AB1C-7C97-452A6DE689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39810" y="5700231"/>
                      <a:ext cx="6480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200" dirty="0">
                          <a:cs typeface="Arial" pitchFamily="34" charset="0"/>
                        </a:rPr>
                        <a:t>fcc</a:t>
                      </a:r>
                    </a:p>
                  </p:txBody>
                </p:sp>
                <p:sp>
                  <p:nvSpPr>
                    <p:cNvPr id="66" name="TextBox 65">
                      <a:extLst>
                        <a:ext uri="{FF2B5EF4-FFF2-40B4-BE49-F238E27FC236}">
                          <a16:creationId xmlns:a16="http://schemas.microsoft.com/office/drawing/2014/main" id="{D8563060-5C68-7C84-E323-7CE0A5DE983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855586" y="5700231"/>
                      <a:ext cx="64807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200" dirty="0">
                          <a:cs typeface="Arial" pitchFamily="34" charset="0"/>
                        </a:rPr>
                        <a:t>hcp</a:t>
                      </a:r>
                    </a:p>
                  </p:txBody>
                </p:sp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9308762D-C09B-71E5-AE25-A9055CE6C5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31458" y="5700231"/>
                      <a:ext cx="986228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de-DE" sz="1200" dirty="0">
                          <a:cs typeface="Arial" pitchFamily="34" charset="0"/>
                        </a:rPr>
                        <a:t>unidentified</a:t>
                      </a:r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17A2012-1CB7-6D6F-8ED1-71E700601BA5}"/>
                      </a:ext>
                    </a:extLst>
                  </p:cNvPr>
                  <p:cNvSpPr txBox="1"/>
                  <p:nvPr/>
                </p:nvSpPr>
                <p:spPr>
                  <a:xfrm>
                    <a:off x="2508032" y="5732886"/>
                    <a:ext cx="122817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de-DE" sz="1200" dirty="0">
                        <a:cs typeface="Arial" pitchFamily="34" charset="0"/>
                      </a:rPr>
                      <a:t>Adaptive CNA:</a:t>
                    </a:r>
                  </a:p>
                </p:txBody>
              </p:sp>
            </p:grpSp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B43093C4-1C1D-BC7A-ADF6-BE1E92A78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/>
              </p:blipFill>
              <p:spPr>
                <a:xfrm>
                  <a:off x="4035607" y="631100"/>
                  <a:ext cx="802438" cy="586397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B60B0E0C-E515-2C19-5D6A-91C6B9845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/>
            </p:blipFill>
            <p:spPr>
              <a:xfrm>
                <a:off x="3349546" y="671582"/>
                <a:ext cx="647587" cy="48569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6" name="TextBox 53">
              <a:extLst>
                <a:ext uri="{FF2B5EF4-FFF2-40B4-BE49-F238E27FC236}">
                  <a16:creationId xmlns:a16="http://schemas.microsoft.com/office/drawing/2014/main" id="{0AA403D5-1A5C-301E-2F24-20A1522B6125}"/>
                </a:ext>
              </a:extLst>
            </p:cNvPr>
            <p:cNvSpPr txBox="1"/>
            <p:nvPr/>
          </p:nvSpPr>
          <p:spPr>
            <a:xfrm>
              <a:off x="5423402" y="789227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latin typeface="+mn-lt"/>
                  <a:cs typeface="Arial" pitchFamily="34" charset="0"/>
                </a:rPr>
                <a:t>bcc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A157CD8-9AC1-13E2-592D-849F3394E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/>
          </p:blipFill>
          <p:spPr>
            <a:xfrm>
              <a:off x="4991354" y="689055"/>
              <a:ext cx="647587" cy="48569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D34907E-58ED-0769-BB6C-76E1548AA163}"/>
              </a:ext>
            </a:extLst>
          </p:cNvPr>
          <p:cNvGrpSpPr/>
          <p:nvPr/>
        </p:nvGrpSpPr>
        <p:grpSpPr>
          <a:xfrm>
            <a:off x="3041058" y="4968441"/>
            <a:ext cx="1855831" cy="945482"/>
            <a:chOff x="8272617" y="5138173"/>
            <a:chExt cx="1855831" cy="945482"/>
          </a:xfrm>
        </p:grpSpPr>
        <p:sp>
          <p:nvSpPr>
            <p:cNvPr id="69" name="Line 6">
              <a:extLst>
                <a:ext uri="{FF2B5EF4-FFF2-40B4-BE49-F238E27FC236}">
                  <a16:creationId xmlns:a16="http://schemas.microsoft.com/office/drawing/2014/main" id="{138EF1AA-4D98-A0E7-88E4-16252AC7AE04}"/>
                </a:ext>
              </a:extLst>
            </p:cNvPr>
            <p:cNvSpPr/>
            <p:nvPr/>
          </p:nvSpPr>
          <p:spPr>
            <a:xfrm flipV="1">
              <a:off x="8877098" y="5387483"/>
              <a:ext cx="274" cy="560290"/>
            </a:xfrm>
            <a:prstGeom prst="line">
              <a:avLst/>
            </a:prstGeom>
            <a:ln>
              <a:solidFill>
                <a:srgbClr val="127622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p:sp>
          <p:nvSpPr>
            <p:cNvPr id="70" name="Line 7">
              <a:extLst>
                <a:ext uri="{FF2B5EF4-FFF2-40B4-BE49-F238E27FC236}">
                  <a16:creationId xmlns:a16="http://schemas.microsoft.com/office/drawing/2014/main" id="{6C55D168-4594-3037-8952-B0895AB8954E}"/>
                </a:ext>
              </a:extLst>
            </p:cNvPr>
            <p:cNvSpPr/>
            <p:nvPr/>
          </p:nvSpPr>
          <p:spPr>
            <a:xfrm>
              <a:off x="8877098" y="5947773"/>
              <a:ext cx="486471" cy="276"/>
            </a:xfrm>
            <a:prstGeom prst="line">
              <a:avLst/>
            </a:prstGeom>
            <a:ln>
              <a:solidFill>
                <a:srgbClr val="F10D0C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ustomShape 8">
                  <a:extLst>
                    <a:ext uri="{FF2B5EF4-FFF2-40B4-BE49-F238E27FC236}">
                      <a16:creationId xmlns:a16="http://schemas.microsoft.com/office/drawing/2014/main" id="{CA9EFFD1-F753-BD44-C85D-7B46464C2345}"/>
                    </a:ext>
                  </a:extLst>
                </p:cNvPr>
                <p:cNvSpPr/>
                <p:nvPr/>
              </p:nvSpPr>
              <p:spPr>
                <a:xfrm>
                  <a:off x="8528183" y="5138173"/>
                  <a:ext cx="696734" cy="2755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0000" tIns="45000" rIns="90000" bIns="4500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200" spc="-1" dirty="0">
                      <a:solidFill>
                        <a:srgbClr val="127622"/>
                      </a:solidFill>
                      <a:ea typeface="DejaVu Sans"/>
                    </a:rPr>
                    <a:t>y </a:t>
                  </a:r>
                  <a14:m>
                    <m:oMath xmlns:m="http://schemas.openxmlformats.org/officeDocument/2006/math">
                      <m:r>
                        <a:rPr lang="en-US" sz="1200" i="1" spc="-1" dirty="0">
                          <a:solidFill>
                            <a:srgbClr val="127622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[100]</m:t>
                      </m:r>
                    </m:oMath>
                  </a14:m>
                  <a:endParaRPr lang="en-US" sz="1200" spc="-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90" name="CustomShape 8">
                  <a:extLst>
                    <a:ext uri="{FF2B5EF4-FFF2-40B4-BE49-F238E27FC236}">
                      <a16:creationId xmlns:a16="http://schemas.microsoft.com/office/drawing/2014/main" id="{D4FAF941-87C0-2E2C-A8D1-A0F6C4A75E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8183" y="5138173"/>
                  <a:ext cx="696734" cy="275545"/>
                </a:xfrm>
                <a:prstGeom prst="rect">
                  <a:avLst/>
                </a:prstGeom>
                <a:blipFill>
                  <a:blip r:embed="rId14"/>
                  <a:stretch>
                    <a:fillRect t="-4444"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ustomShape 9">
                  <a:extLst>
                    <a:ext uri="{FF2B5EF4-FFF2-40B4-BE49-F238E27FC236}">
                      <a16:creationId xmlns:a16="http://schemas.microsoft.com/office/drawing/2014/main" id="{7AA0B00F-DF15-953D-0541-87DC2EF0C7A6}"/>
                    </a:ext>
                  </a:extLst>
                </p:cNvPr>
                <p:cNvSpPr/>
                <p:nvPr/>
              </p:nvSpPr>
              <p:spPr>
                <a:xfrm>
                  <a:off x="9379280" y="5798727"/>
                  <a:ext cx="749168" cy="2761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0000" tIns="45000" rIns="90000" bIns="4500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200" spc="-1" dirty="0">
                      <a:solidFill>
                        <a:srgbClr val="F10D0C"/>
                      </a:solidFill>
                      <a:ea typeface="DejaVu Sans"/>
                    </a:rPr>
                    <a:t>x </a:t>
                  </a:r>
                  <a14:m>
                    <m:oMath xmlns:m="http://schemas.openxmlformats.org/officeDocument/2006/math">
                      <m:r>
                        <a:rPr lang="en-US" sz="1200" i="1" spc="-1" dirty="0">
                          <a:solidFill>
                            <a:srgbClr val="F10D0C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[0</m:t>
                      </m:r>
                      <m:acc>
                        <m:accPr>
                          <m:chr m:val="̅"/>
                          <m:ctrlPr>
                            <a:rPr lang="en-US" sz="1200" i="1" spc="-1" dirty="0">
                              <a:solidFill>
                                <a:srgbClr val="F10D0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200" i="1" spc="-1" dirty="0">
                              <a:solidFill>
                                <a:srgbClr val="F10D0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r>
                        <a:rPr lang="en-US" sz="1200" b="0" i="1" spc="-1" dirty="0" smtClean="0">
                          <a:solidFill>
                            <a:srgbClr val="F10D0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i="1" spc="-1" dirty="0">
                          <a:solidFill>
                            <a:srgbClr val="F10D0C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]</m:t>
                      </m:r>
                    </m:oMath>
                  </a14:m>
                  <a:endParaRPr lang="en-US" sz="1200" spc="-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91" name="CustomShape 9">
                  <a:extLst>
                    <a:ext uri="{FF2B5EF4-FFF2-40B4-BE49-F238E27FC236}">
                      <a16:creationId xmlns:a16="http://schemas.microsoft.com/office/drawing/2014/main" id="{76A22D7F-5C46-3B15-FF6B-676ED75374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9280" y="5798727"/>
                  <a:ext cx="749168" cy="276186"/>
                </a:xfrm>
                <a:prstGeom prst="rect">
                  <a:avLst/>
                </a:prstGeom>
                <a:blipFill>
                  <a:blip r:embed="rId15"/>
                  <a:stretch>
                    <a:fillRect t="-4444" b="-1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CustomShape 10">
                  <a:extLst>
                    <a:ext uri="{FF2B5EF4-FFF2-40B4-BE49-F238E27FC236}">
                      <a16:creationId xmlns:a16="http://schemas.microsoft.com/office/drawing/2014/main" id="{76E6F2A8-20C8-ADF5-480D-04837052AF44}"/>
                    </a:ext>
                  </a:extLst>
                </p:cNvPr>
                <p:cNvSpPr/>
                <p:nvPr/>
              </p:nvSpPr>
              <p:spPr>
                <a:xfrm>
                  <a:off x="8272617" y="5808110"/>
                  <a:ext cx="696734" cy="2755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wrap="square" lIns="90000" tIns="45000" rIns="90000" bIns="4500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en-US" sz="1200" spc="-1" dirty="0">
                      <a:solidFill>
                        <a:srgbClr val="0C23F8"/>
                      </a:solidFill>
                      <a:ea typeface="DejaVu Sans"/>
                    </a:rPr>
                    <a:t>z </a:t>
                  </a:r>
                  <a14:m>
                    <m:oMath xmlns:m="http://schemas.openxmlformats.org/officeDocument/2006/math">
                      <m:r>
                        <a:rPr lang="en-US" sz="1200" i="1" spc="-1" dirty="0">
                          <a:solidFill>
                            <a:srgbClr val="0C23F8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[0</m:t>
                      </m:r>
                      <m:r>
                        <a:rPr lang="en-US" sz="1200" b="0" i="1" spc="-1" dirty="0" smtClean="0">
                          <a:solidFill>
                            <a:srgbClr val="0C23F8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1</m:t>
                      </m:r>
                      <m:r>
                        <a:rPr lang="en-US" sz="1200" i="1" spc="-1" dirty="0">
                          <a:solidFill>
                            <a:srgbClr val="0C23F8"/>
                          </a:solidFill>
                          <a:latin typeface="Cambria Math" panose="02040503050406030204" pitchFamily="18" charset="0"/>
                          <a:ea typeface="DejaVu Sans"/>
                        </a:rPr>
                        <m:t>1]</m:t>
                      </m:r>
                    </m:oMath>
                  </a14:m>
                  <a:endParaRPr lang="en-US" sz="1200" spc="-1" dirty="0"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92" name="CustomShape 10">
                  <a:extLst>
                    <a:ext uri="{FF2B5EF4-FFF2-40B4-BE49-F238E27FC236}">
                      <a16:creationId xmlns:a16="http://schemas.microsoft.com/office/drawing/2014/main" id="{9D1A84B0-F02C-3658-E5F6-1D9359A603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2617" y="5808110"/>
                  <a:ext cx="696734" cy="275545"/>
                </a:xfrm>
                <a:prstGeom prst="rect">
                  <a:avLst/>
                </a:prstGeom>
                <a:blipFill>
                  <a:blip r:embed="rId16"/>
                  <a:stretch>
                    <a:fillRect t="-4444" b="-1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Text Placeholder 1">
            <a:extLst>
              <a:ext uri="{FF2B5EF4-FFF2-40B4-BE49-F238E27FC236}">
                <a16:creationId xmlns:a16="http://schemas.microsoft.com/office/drawing/2014/main" id="{7185A662-6FE2-132F-81B7-F809F6AC5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600" y="1297933"/>
            <a:ext cx="3871142" cy="4500000"/>
          </a:xfrm>
        </p:spPr>
        <p:txBody>
          <a:bodyPr/>
          <a:lstStyle/>
          <a:p>
            <a:r>
              <a:rPr lang="en-GB" dirty="0"/>
              <a:t>In many cases of studying qualitative fracture behaviour, the atoms of native crystal structure type can be hidden (e.g., Tungsten - bcc)</a:t>
            </a:r>
          </a:p>
          <a:p>
            <a:endParaRPr lang="en-GB" dirty="0"/>
          </a:p>
          <a:p>
            <a:r>
              <a:rPr lang="en-GB" dirty="0"/>
              <a:t>But those atoms may be important to study e.g., twins</a:t>
            </a:r>
          </a:p>
        </p:txBody>
      </p:sp>
    </p:spTree>
    <p:extLst>
      <p:ext uri="{BB962C8B-B14F-4D97-AF65-F5344CB8AC3E}">
        <p14:creationId xmlns:p14="http://schemas.microsoft.com/office/powerpoint/2010/main" val="396134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Visualization: Stress field analysis</a:t>
            </a:r>
          </a:p>
        </p:txBody>
      </p:sp>
      <p:sp>
        <p:nvSpPr>
          <p:cNvPr id="74" name="Text Placeholder 1">
            <a:extLst>
              <a:ext uri="{FF2B5EF4-FFF2-40B4-BE49-F238E27FC236}">
                <a16:creationId xmlns:a16="http://schemas.microsoft.com/office/drawing/2014/main" id="{7185A662-6FE2-132F-81B7-F809F6AC5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599" y="1297933"/>
            <a:ext cx="4769365" cy="4500000"/>
          </a:xfrm>
        </p:spPr>
        <p:txBody>
          <a:bodyPr/>
          <a:lstStyle/>
          <a:p>
            <a:r>
              <a:rPr lang="en-GB" dirty="0"/>
              <a:t>Usually, the atomistic stresses are important only along the crack plane.</a:t>
            </a:r>
          </a:p>
          <a:p>
            <a:endParaRPr lang="en-GB" dirty="0"/>
          </a:p>
          <a:p>
            <a:r>
              <a:rPr lang="en-GB" dirty="0"/>
              <a:t>But even otherwise, the stresses only need to be visualized in a small-</a:t>
            </a:r>
            <a:r>
              <a:rPr lang="en-GB" dirty="0" err="1"/>
              <a:t>ish</a:t>
            </a:r>
            <a:r>
              <a:rPr lang="en-GB" dirty="0"/>
              <a:t> region close to the crack tip.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3745BC-046F-0A3B-5397-18962A493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87"/>
          <a:stretch/>
        </p:blipFill>
        <p:spPr>
          <a:xfrm>
            <a:off x="1955417" y="3062383"/>
            <a:ext cx="5859883" cy="2834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90CAE-12DC-EB1C-8251-9838ACFFC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64" y="1462183"/>
            <a:ext cx="4267199" cy="3200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8258EE8-DBFA-4EEF-3393-51A7CC4B51CD}"/>
              </a:ext>
            </a:extLst>
          </p:cNvPr>
          <p:cNvGrpSpPr/>
          <p:nvPr/>
        </p:nvGrpSpPr>
        <p:grpSpPr>
          <a:xfrm>
            <a:off x="9374341" y="4596367"/>
            <a:ext cx="2468750" cy="637404"/>
            <a:chOff x="2036601" y="5471417"/>
            <a:chExt cx="2468750" cy="6374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3A40928-6B9B-DBD0-151B-C12AE6F8C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3655" y="5482431"/>
              <a:ext cx="1828800" cy="285750"/>
            </a:xfrm>
            <a:prstGeom prst="rect">
              <a:avLst/>
            </a:prstGeom>
          </p:spPr>
        </p:pic>
        <p:sp>
          <p:nvSpPr>
            <p:cNvPr id="11" name="TextBox 33">
              <a:extLst>
                <a:ext uri="{FF2B5EF4-FFF2-40B4-BE49-F238E27FC236}">
                  <a16:creationId xmlns:a16="http://schemas.microsoft.com/office/drawing/2014/main" id="{154B7874-FAF6-7767-1E95-D6BDDD2342AB}"/>
                </a:ext>
              </a:extLst>
            </p:cNvPr>
            <p:cNvSpPr txBox="1"/>
            <p:nvPr/>
          </p:nvSpPr>
          <p:spPr>
            <a:xfrm>
              <a:off x="3934055" y="5482431"/>
              <a:ext cx="571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+mn-lt"/>
                  <a:cs typeface="Arial" pitchFamily="34" charset="0"/>
                </a:rPr>
                <a:t>0.25</a:t>
              </a:r>
            </a:p>
          </p:txBody>
        </p:sp>
        <p:sp>
          <p:nvSpPr>
            <p:cNvPr id="12" name="TextBox 34">
              <a:extLst>
                <a:ext uri="{FF2B5EF4-FFF2-40B4-BE49-F238E27FC236}">
                  <a16:creationId xmlns:a16="http://schemas.microsoft.com/office/drawing/2014/main" id="{C501A8DE-FFDF-A336-D247-3F543D3523BD}"/>
                </a:ext>
              </a:extLst>
            </p:cNvPr>
            <p:cNvSpPr txBox="1"/>
            <p:nvPr/>
          </p:nvSpPr>
          <p:spPr>
            <a:xfrm>
              <a:off x="2036601" y="5471417"/>
              <a:ext cx="417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latin typeface="+mn-lt"/>
                  <a:cs typeface="Arial" pitchFamily="34" charset="0"/>
                </a:rPr>
                <a:t>0</a:t>
              </a:r>
            </a:p>
          </p:txBody>
        </p:sp>
        <p:sp>
          <p:nvSpPr>
            <p:cNvPr id="13" name="TextBox 35">
              <a:extLst>
                <a:ext uri="{FF2B5EF4-FFF2-40B4-BE49-F238E27FC236}">
                  <a16:creationId xmlns:a16="http://schemas.microsoft.com/office/drawing/2014/main" id="{AEF04EDE-4C3D-EBF1-4A92-6E482190E851}"/>
                </a:ext>
              </a:extLst>
            </p:cNvPr>
            <p:cNvSpPr txBox="1"/>
            <p:nvPr/>
          </p:nvSpPr>
          <p:spPr>
            <a:xfrm>
              <a:off x="2045133" y="5801044"/>
              <a:ext cx="2166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latin typeface="+mn-lt"/>
                  <a:cs typeface="Arial" pitchFamily="34" charset="0"/>
                </a:rPr>
                <a:t>Atomic stress (</a:t>
              </a:r>
              <a:r>
                <a:rPr lang="el-GR" sz="14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σ</a:t>
              </a:r>
              <a:r>
                <a:rPr lang="en-US" sz="1400" i="1" baseline="-25000" dirty="0" err="1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yy</a:t>
              </a:r>
              <a:r>
                <a:rPr lang="en-US" sz="1400" dirty="0">
                  <a:latin typeface="+mn-lt"/>
                  <a:cs typeface="Arial" pitchFamily="34" charset="0"/>
                </a:rPr>
                <a:t>) eV/</a:t>
              </a:r>
              <a:r>
                <a:rPr lang="de-DE" sz="1400" kern="0" dirty="0"/>
                <a:t>Å</a:t>
              </a:r>
              <a:r>
                <a:rPr lang="de-DE" sz="1400" kern="0" baseline="30000" dirty="0"/>
                <a:t>3</a:t>
              </a:r>
              <a:endParaRPr lang="en-US" sz="1400" baseline="30000" dirty="0">
                <a:latin typeface="+mn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09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Another example of high-throughput large scale simulations: </a:t>
            </a:r>
            <a:br>
              <a:rPr lang="en-GB" dirty="0"/>
            </a:br>
            <a:r>
              <a:rPr lang="en-GB" dirty="0"/>
              <a:t>calibration of damping boundaries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E7AE9-2A03-F53B-E562-738198EEA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804" y="1305058"/>
            <a:ext cx="3340270" cy="2520000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A1FFCD53-B0C0-3D4B-B103-D955AF37C9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89" y="1205623"/>
            <a:ext cx="4378079" cy="280972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C96E54F-CDB3-7B9B-A21E-35028CC96BBD}"/>
              </a:ext>
            </a:extLst>
          </p:cNvPr>
          <p:cNvSpPr/>
          <p:nvPr/>
        </p:nvSpPr>
        <p:spPr>
          <a:xfrm>
            <a:off x="1550878" y="1375438"/>
            <a:ext cx="3466532" cy="2088000"/>
          </a:xfrm>
          <a:prstGeom prst="ellipse">
            <a:avLst/>
          </a:prstGeom>
          <a:noFill/>
          <a:ln w="19050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0FBA78-7343-D08D-6051-82B24FB973DC}"/>
              </a:ext>
            </a:extLst>
          </p:cNvPr>
          <p:cNvCxnSpPr>
            <a:cxnSpLocks/>
          </p:cNvCxnSpPr>
          <p:nvPr/>
        </p:nvCxnSpPr>
        <p:spPr>
          <a:xfrm>
            <a:off x="5162146" y="1375438"/>
            <a:ext cx="0" cy="2134162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CA0F91-413B-99D5-8E3A-3E44A340914C}"/>
              </a:ext>
            </a:extLst>
          </p:cNvPr>
          <p:cNvCxnSpPr>
            <a:cxnSpLocks/>
          </p:cNvCxnSpPr>
          <p:nvPr/>
        </p:nvCxnSpPr>
        <p:spPr>
          <a:xfrm>
            <a:off x="1504829" y="1290128"/>
            <a:ext cx="3512581" cy="0"/>
          </a:xfrm>
          <a:prstGeom prst="straightConnector1">
            <a:avLst/>
          </a:prstGeom>
          <a:ln w="127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EE0BFE-5A54-5B8D-2813-CCEB6500565F}"/>
              </a:ext>
            </a:extLst>
          </p:cNvPr>
          <p:cNvSpPr txBox="1"/>
          <p:nvPr/>
        </p:nvSpPr>
        <p:spPr>
          <a:xfrm>
            <a:off x="791226" y="1188626"/>
            <a:ext cx="759652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300" dirty="0">
                <a:solidFill>
                  <a:prstClr val="black"/>
                </a:solidFill>
                <a:latin typeface="Arial"/>
              </a:rPr>
              <a:t>2000 </a:t>
            </a:r>
            <a:r>
              <a:rPr lang="en-US" sz="1300" dirty="0">
                <a:solidFill>
                  <a:prstClr val="black"/>
                </a:solidFill>
                <a:latin typeface="+mj-lt"/>
                <a:cs typeface="Aparajita" panose="02020603050405020304" pitchFamily="18" charset="0"/>
              </a:rPr>
              <a:t>Å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AA7111-AE3C-7BE7-D657-4DD648A220F8}"/>
              </a:ext>
            </a:extLst>
          </p:cNvPr>
          <p:cNvSpPr txBox="1"/>
          <p:nvPr/>
        </p:nvSpPr>
        <p:spPr>
          <a:xfrm>
            <a:off x="5137823" y="2310145"/>
            <a:ext cx="759652" cy="2030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300" dirty="0">
                <a:solidFill>
                  <a:prstClr val="black"/>
                </a:solidFill>
                <a:latin typeface="Arial"/>
              </a:rPr>
              <a:t>1200 </a:t>
            </a:r>
            <a:r>
              <a:rPr lang="en-US" sz="1300" dirty="0">
                <a:solidFill>
                  <a:prstClr val="black"/>
                </a:solidFill>
                <a:latin typeface="+mj-lt"/>
                <a:cs typeface="Aparajita" panose="02020603050405020304" pitchFamily="18" charset="0"/>
              </a:rPr>
              <a:t>Å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000DB2-3AF6-90CF-DB9D-B04CFBA6F0D2}"/>
              </a:ext>
            </a:extLst>
          </p:cNvPr>
          <p:cNvGrpSpPr/>
          <p:nvPr/>
        </p:nvGrpSpPr>
        <p:grpSpPr>
          <a:xfrm>
            <a:off x="6713561" y="3915057"/>
            <a:ext cx="4705599" cy="2520000"/>
            <a:chOff x="7087016" y="3996080"/>
            <a:chExt cx="4705599" cy="252000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27A025C-D32C-4369-0F2E-1723202BA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87016" y="3996080"/>
              <a:ext cx="3378513" cy="252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C23DE6F-4BB6-D808-D0BB-107C9555E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604" y="4648371"/>
              <a:ext cx="1320503" cy="5400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9D08A97-4B91-B26F-7400-6CF1EFC3C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72111" y="5168637"/>
              <a:ext cx="1320504" cy="402304"/>
            </a:xfrm>
            <a:prstGeom prst="rect">
              <a:avLst/>
            </a:prstGeom>
          </p:spPr>
        </p:pic>
      </p:grpSp>
      <p:pic>
        <p:nvPicPr>
          <p:cNvPr id="39" name="output_dbc">
            <a:hlinkClick r:id="" action="ppaction://media"/>
            <a:extLst>
              <a:ext uri="{FF2B5EF4-FFF2-40B4-BE49-F238E27FC236}">
                <a16:creationId xmlns:a16="http://schemas.microsoft.com/office/drawing/2014/main" id="{CBB83883-A32F-6068-E0E3-99A4ACBE9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61119" y="1349600"/>
            <a:ext cx="3600000" cy="21600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E2EAC31-25FA-AC39-63E1-293A0AE597EC}"/>
              </a:ext>
            </a:extLst>
          </p:cNvPr>
          <p:cNvSpPr/>
          <p:nvPr/>
        </p:nvSpPr>
        <p:spPr>
          <a:xfrm>
            <a:off x="2067899" y="1698800"/>
            <a:ext cx="2440800" cy="1461600"/>
          </a:xfrm>
          <a:prstGeom prst="ellipse">
            <a:avLst/>
          </a:prstGeom>
          <a:noFill/>
          <a:ln w="19050">
            <a:solidFill>
              <a:srgbClr val="4F2171">
                <a:alpha val="5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E72C87-7855-D781-6DE1-5D1393DD1C90}"/>
              </a:ext>
            </a:extLst>
          </p:cNvPr>
          <p:cNvGrpSpPr/>
          <p:nvPr/>
        </p:nvGrpSpPr>
        <p:grpSpPr>
          <a:xfrm>
            <a:off x="2348460" y="3587307"/>
            <a:ext cx="2160239" cy="720260"/>
            <a:chOff x="4408402" y="5273115"/>
            <a:chExt cx="2160239" cy="72026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65CB8AA-07C9-39DB-A922-A5EEBA0B2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5400000">
              <a:off x="5342633" y="4691615"/>
              <a:ext cx="214263" cy="14400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3ADD953-E113-887C-8B08-4B09A59C9775}"/>
                </a:ext>
              </a:extLst>
            </p:cNvPr>
            <p:cNvSpPr txBox="1"/>
            <p:nvPr/>
          </p:nvSpPr>
          <p:spPr>
            <a:xfrm>
              <a:off x="6122850" y="5273115"/>
              <a:ext cx="445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>
                  <a:cs typeface="Arial" pitchFamily="34" charset="0"/>
                </a:rPr>
                <a:t>0.1</a:t>
              </a:r>
              <a:endParaRPr lang="en-US" sz="1200" dirty="0">
                <a:latin typeface="+mn-lt"/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76049A-F3E5-F8C4-4D42-A9C5E2D7B496}"/>
                </a:ext>
              </a:extLst>
            </p:cNvPr>
            <p:cNvSpPr txBox="1"/>
            <p:nvPr/>
          </p:nvSpPr>
          <p:spPr>
            <a:xfrm>
              <a:off x="4408402" y="5273115"/>
              <a:ext cx="321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>
                  <a:cs typeface="Arial" pitchFamily="34" charset="0"/>
                </a:rPr>
                <a:t>0</a:t>
              </a:r>
              <a:endParaRPr lang="en-US" sz="1200" dirty="0">
                <a:latin typeface="+mn-lt"/>
                <a:cs typeface="Arial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E4723E4-ED56-1653-8ED7-62A5F1758481}"/>
                    </a:ext>
                  </a:extLst>
                </p:cNvPr>
                <p:cNvSpPr txBox="1"/>
                <p:nvPr/>
              </p:nvSpPr>
              <p:spPr>
                <a:xfrm>
                  <a:off x="4576861" y="5522477"/>
                  <a:ext cx="1745805" cy="4708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0" dirty="0">
                      <a:cs typeface="Arial" pitchFamily="34" charset="0"/>
                    </a:rPr>
                    <a:t>Velocity magnitude</a:t>
                  </a:r>
                  <a:br>
                    <a:rPr lang="en-US" sz="1200" b="0" dirty="0">
                      <a:cs typeface="Arial" pitchFamily="34" charset="0"/>
                    </a:rPr>
                  </a:br>
                  <a14:m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𝑣</m:t>
                          </m:r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 Å/</m:t>
                      </m:r>
                      <m:r>
                        <m:rPr>
                          <m:sty m:val="p"/>
                        </m:rPr>
                        <a:rPr lang="en-US" sz="1200" b="0" i="0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ps</m:t>
                      </m:r>
                    </m:oMath>
                  </a14:m>
                  <a:r>
                    <a:rPr lang="en-US" sz="1200" dirty="0">
                      <a:latin typeface="+mn-lt"/>
                      <a:cs typeface="Arial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114387-66E2-4362-93E1-C235C0B93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861" y="5522477"/>
                  <a:ext cx="1745805" cy="470898"/>
                </a:xfrm>
                <a:prstGeom prst="rect">
                  <a:avLst/>
                </a:prstGeom>
                <a:blipFill>
                  <a:blip r:embed="rId11"/>
                  <a:stretch>
                    <a:fillRect t="-2597" b="-38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4F3FBEF2-5091-91B7-FB49-8615C55E9505}"/>
              </a:ext>
            </a:extLst>
          </p:cNvPr>
          <p:cNvSpPr/>
          <p:nvPr/>
        </p:nvSpPr>
        <p:spPr>
          <a:xfrm>
            <a:off x="1893299" y="1594400"/>
            <a:ext cx="2790000" cy="1670400"/>
          </a:xfrm>
          <a:prstGeom prst="ellipse">
            <a:avLst/>
          </a:prstGeom>
          <a:noFill/>
          <a:ln w="19050">
            <a:solidFill>
              <a:srgbClr val="00B0F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617661-AA20-6A58-C99D-E47746F83380}"/>
              </a:ext>
            </a:extLst>
          </p:cNvPr>
          <p:cNvSpPr/>
          <p:nvPr/>
        </p:nvSpPr>
        <p:spPr>
          <a:xfrm>
            <a:off x="1718699" y="1490000"/>
            <a:ext cx="3139200" cy="1879200"/>
          </a:xfrm>
          <a:prstGeom prst="ellipse">
            <a:avLst/>
          </a:prstGeom>
          <a:noFill/>
          <a:ln w="19050">
            <a:solidFill>
              <a:srgbClr val="FFC000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A8CBEBA-AEE0-A5AB-0729-55CA86A585C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3271" y="1700262"/>
            <a:ext cx="1402258" cy="540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56BBE43-5D65-602B-BB76-1E23001B4A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66427" y="2364367"/>
            <a:ext cx="1383300" cy="52200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5093DD0-F240-29DA-AA8C-714DE98EEFF7}"/>
              </a:ext>
            </a:extLst>
          </p:cNvPr>
          <p:cNvCxnSpPr>
            <a:cxnSpLocks/>
          </p:cNvCxnSpPr>
          <p:nvPr/>
        </p:nvCxnSpPr>
        <p:spPr>
          <a:xfrm>
            <a:off x="7237774" y="1636575"/>
            <a:ext cx="275635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6C58B27-0A2E-1F7B-80A1-0CC628F3777D}"/>
              </a:ext>
            </a:extLst>
          </p:cNvPr>
          <p:cNvCxnSpPr>
            <a:cxnSpLocks/>
          </p:cNvCxnSpPr>
          <p:nvPr/>
        </p:nvCxnSpPr>
        <p:spPr>
          <a:xfrm>
            <a:off x="7237773" y="2163945"/>
            <a:ext cx="2756357" cy="0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E2294A-B8F2-9BDA-A07C-B1D1C1A0AA7D}"/>
              </a:ext>
            </a:extLst>
          </p:cNvPr>
          <p:cNvCxnSpPr>
            <a:cxnSpLocks/>
          </p:cNvCxnSpPr>
          <p:nvPr/>
        </p:nvCxnSpPr>
        <p:spPr>
          <a:xfrm>
            <a:off x="7244351" y="2691315"/>
            <a:ext cx="2756357" cy="0"/>
          </a:xfrm>
          <a:prstGeom prst="line">
            <a:avLst/>
          </a:prstGeom>
          <a:ln w="127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F4C5AC-31DB-7277-A213-47DC0421A09C}"/>
              </a:ext>
            </a:extLst>
          </p:cNvPr>
          <p:cNvCxnSpPr>
            <a:cxnSpLocks/>
          </p:cNvCxnSpPr>
          <p:nvPr/>
        </p:nvCxnSpPr>
        <p:spPr>
          <a:xfrm>
            <a:off x="7244351" y="3206446"/>
            <a:ext cx="2756357" cy="0"/>
          </a:xfrm>
          <a:prstGeom prst="line">
            <a:avLst/>
          </a:prstGeom>
          <a:ln w="12700">
            <a:solidFill>
              <a:srgbClr val="6604B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A210C908-09FB-D2F6-6DBF-398321CAF0AF}"/>
              </a:ext>
            </a:extLst>
          </p:cNvPr>
          <p:cNvSpPr/>
          <p:nvPr/>
        </p:nvSpPr>
        <p:spPr>
          <a:xfrm>
            <a:off x="8928862" y="1775129"/>
            <a:ext cx="251286" cy="1074758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241C8A-B99B-0E51-A1EC-5FD6BB6B2EE5}"/>
              </a:ext>
            </a:extLst>
          </p:cNvPr>
          <p:cNvSpPr/>
          <p:nvPr/>
        </p:nvSpPr>
        <p:spPr>
          <a:xfrm>
            <a:off x="8233213" y="1563882"/>
            <a:ext cx="251286" cy="78293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E86171-0344-0A0C-5783-05D6D069465D}"/>
              </a:ext>
            </a:extLst>
          </p:cNvPr>
          <p:cNvSpPr txBox="1"/>
          <p:nvPr/>
        </p:nvSpPr>
        <p:spPr>
          <a:xfrm>
            <a:off x="9318234" y="1438206"/>
            <a:ext cx="665737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Box edge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17C767-DC99-B070-8282-F3A66DCF1A3C}"/>
              </a:ext>
            </a:extLst>
          </p:cNvPr>
          <p:cNvSpPr txBox="1"/>
          <p:nvPr/>
        </p:nvSpPr>
        <p:spPr>
          <a:xfrm>
            <a:off x="7320367" y="1962096"/>
            <a:ext cx="665737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St-90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DA9E5-6DA0-586D-326B-1EE17DE70AEB}"/>
              </a:ext>
            </a:extLst>
          </p:cNvPr>
          <p:cNvSpPr txBox="1"/>
          <p:nvPr/>
        </p:nvSpPr>
        <p:spPr>
          <a:xfrm>
            <a:off x="7319296" y="2489465"/>
            <a:ext cx="665737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St-80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1D74900-BB40-07E9-3BB4-9AD6A704AABB}"/>
              </a:ext>
            </a:extLst>
          </p:cNvPr>
          <p:cNvSpPr txBox="1"/>
          <p:nvPr/>
        </p:nvSpPr>
        <p:spPr>
          <a:xfrm>
            <a:off x="7319296" y="3016834"/>
            <a:ext cx="665737" cy="187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St-70</a:t>
            </a:r>
          </a:p>
        </p:txBody>
      </p:sp>
    </p:spTree>
    <p:extLst>
      <p:ext uri="{BB962C8B-B14F-4D97-AF65-F5344CB8AC3E}">
        <p14:creationId xmlns:p14="http://schemas.microsoft.com/office/powerpoint/2010/main" val="151434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GB" dirty="0" err="1"/>
              <a:t>trategy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DA0DF5-87B3-FEDC-BD73-D20926EBE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HPC jobs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Loading large configurations for post-processing, visualization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Visualization in notebook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FAIR</a:t>
            </a:r>
          </a:p>
        </p:txBody>
      </p:sp>
    </p:spTree>
    <p:extLst>
      <p:ext uri="{BB962C8B-B14F-4D97-AF65-F5344CB8AC3E}">
        <p14:creationId xmlns:p14="http://schemas.microsoft.com/office/powerpoint/2010/main" val="80564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1A5F7CA-522E-50A8-4379-88F8A2044C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84600" y="1297933"/>
                <a:ext cx="8796924" cy="4500000"/>
              </a:xfrm>
            </p:spPr>
            <p:txBody>
              <a:bodyPr/>
              <a:lstStyle/>
              <a:p>
                <a:r>
                  <a:rPr lang="en-GB" dirty="0"/>
                  <a:t>Simulations to determine (anisotropic) fracture toughness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Ic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r>
                  <a:rPr lang="en-GB" dirty="0"/>
                  <a:t>Displacement field according to linear anisotropic elastic solution under plane strain condition</a:t>
                </a:r>
              </a:p>
              <a:p>
                <a:endParaRPr lang="en-GB" dirty="0"/>
              </a:p>
              <a:p>
                <a:r>
                  <a:rPr lang="en-GB" dirty="0"/>
                  <a:t>Radius of configurations should be large enough to converge with infinite limit of linear elastic fracture mechanics</a:t>
                </a:r>
              </a:p>
              <a:p>
                <a:r>
                  <a:rPr lang="en-GB" dirty="0"/>
                  <a:t>Quasi-2D configurations usually contain 100k – 2M atoms</a:t>
                </a:r>
              </a:p>
              <a:p>
                <a:r>
                  <a:rPr lang="en-GB" dirty="0"/>
                  <a:t>Study of crack front effects (3</a:t>
                </a:r>
                <a:r>
                  <a:rPr lang="en-GB" baseline="30000" dirty="0"/>
                  <a:t>rd</a:t>
                </a:r>
                <a:r>
                  <a:rPr lang="en-GB" dirty="0"/>
                  <a:t> dimension) can multiply number of atoms by a factor of 10 or more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1A5F7CA-522E-50A8-4379-88F8A2044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4600" y="1297933"/>
                <a:ext cx="8796924" cy="4500000"/>
              </a:xfrm>
              <a:blipFill>
                <a:blip r:embed="rId2"/>
                <a:stretch>
                  <a:fillRect l="-277" r="-9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K-controlled “Pacman” crack configurations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435357-6FB6-9D51-8E25-AA471515EDC4}"/>
              </a:ext>
            </a:extLst>
          </p:cNvPr>
          <p:cNvGrpSpPr>
            <a:grpSpLocks noChangeAspect="1"/>
          </p:cNvGrpSpPr>
          <p:nvPr/>
        </p:nvGrpSpPr>
        <p:grpSpPr>
          <a:xfrm>
            <a:off x="481866" y="4100102"/>
            <a:ext cx="9699868" cy="1863460"/>
            <a:chOff x="395536" y="3051482"/>
            <a:chExt cx="8119768" cy="15599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5BFA87-C3C4-EEA4-3E06-F193CB2C93FC}"/>
                </a:ext>
              </a:extLst>
            </p:cNvPr>
            <p:cNvGrpSpPr/>
            <p:nvPr/>
          </p:nvGrpSpPr>
          <p:grpSpPr>
            <a:xfrm>
              <a:off x="395536" y="3051482"/>
              <a:ext cx="8119768" cy="1515322"/>
              <a:chOff x="395536" y="3051482"/>
              <a:chExt cx="8119768" cy="151532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670506-8296-2C4D-856F-DCFEC6C6BFC6}"/>
                  </a:ext>
                </a:extLst>
              </p:cNvPr>
              <p:cNvSpPr txBox="1"/>
              <p:nvPr/>
            </p:nvSpPr>
            <p:spPr>
              <a:xfrm>
                <a:off x="467544" y="3347478"/>
                <a:ext cx="12262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b="1" dirty="0">
                    <a:latin typeface="+mn-lt"/>
                    <a:cs typeface="Arial" pitchFamily="34" charset="0"/>
                  </a:rPr>
                  <a:t>Atomically sharp crack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B27401B-5EB3-4925-8C1E-A03C1E3AC4B8}"/>
                  </a:ext>
                </a:extLst>
              </p:cNvPr>
              <p:cNvSpPr/>
              <p:nvPr/>
            </p:nvSpPr>
            <p:spPr>
              <a:xfrm>
                <a:off x="395536" y="3051482"/>
                <a:ext cx="8119768" cy="1515322"/>
              </a:xfrm>
              <a:prstGeom prst="rect">
                <a:avLst/>
              </a:prstGeom>
              <a:noFill/>
              <a:ln>
                <a:solidFill>
                  <a:srgbClr val="0033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EC8F023-F279-11F5-08A0-017AB4755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/>
            </p:blipFill>
            <p:spPr>
              <a:xfrm>
                <a:off x="1979712" y="3089143"/>
                <a:ext cx="1920270" cy="144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2C2F089-2ECB-8F8E-7966-0A6ABB19F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/>
            </p:blipFill>
            <p:spPr>
              <a:xfrm>
                <a:off x="4428107" y="3089143"/>
                <a:ext cx="1919866" cy="1440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4" name="Right Arrow 6">
                <a:extLst>
                  <a:ext uri="{FF2B5EF4-FFF2-40B4-BE49-F238E27FC236}">
                    <a16:creationId xmlns:a16="http://schemas.microsoft.com/office/drawing/2014/main" id="{BEC890A1-E82D-296E-B856-413154AA72F0}"/>
                  </a:ext>
                </a:extLst>
              </p:cNvPr>
              <p:cNvSpPr/>
              <p:nvPr/>
            </p:nvSpPr>
            <p:spPr>
              <a:xfrm>
                <a:off x="3707904" y="3665127"/>
                <a:ext cx="936104" cy="288032"/>
              </a:xfrm>
              <a:prstGeom prst="rightArrow">
                <a:avLst/>
              </a:prstGeom>
              <a:solidFill>
                <a:srgbClr val="003366"/>
              </a:solidFill>
              <a:ln>
                <a:solidFill>
                  <a:srgbClr val="0033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07D3B0-1E09-F134-20D0-8C49E9A8B9F7}"/>
                  </a:ext>
                </a:extLst>
              </p:cNvPr>
              <p:cNvSpPr txBox="1"/>
              <p:nvPr/>
            </p:nvSpPr>
            <p:spPr>
              <a:xfrm>
                <a:off x="3563888" y="3328772"/>
                <a:ext cx="11521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dirty="0">
                    <a:latin typeface="+mn-lt"/>
                    <a:cs typeface="Arial" pitchFamily="34" charset="0"/>
                  </a:rPr>
                  <a:t>Disp. field</a:t>
                </a:r>
              </a:p>
            </p:txBody>
          </p:sp>
          <p:cxnSp>
            <p:nvCxnSpPr>
              <p:cNvPr id="36" name="Elbow Connector 9">
                <a:extLst>
                  <a:ext uri="{FF2B5EF4-FFF2-40B4-BE49-F238E27FC236}">
                    <a16:creationId xmlns:a16="http://schemas.microsoft.com/office/drawing/2014/main" id="{4BD52615-E349-5AA5-E93B-0789524EFD1F}"/>
                  </a:ext>
                </a:extLst>
              </p:cNvPr>
              <p:cNvCxnSpPr>
                <a:endCxn id="37" idx="1"/>
              </p:cNvCxnSpPr>
              <p:nvPr/>
            </p:nvCxnSpPr>
            <p:spPr>
              <a:xfrm>
                <a:off x="5868144" y="3485978"/>
                <a:ext cx="576064" cy="29238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336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C41A19-4347-03F0-5FA4-85F970BC2431}"/>
                  </a:ext>
                </a:extLst>
              </p:cNvPr>
              <p:cNvSpPr txBox="1"/>
              <p:nvPr/>
            </p:nvSpPr>
            <p:spPr>
              <a:xfrm>
                <a:off x="6444208" y="3485978"/>
                <a:ext cx="1728192" cy="584775"/>
              </a:xfrm>
              <a:prstGeom prst="rect">
                <a:avLst/>
              </a:prstGeom>
              <a:noFill/>
              <a:ln w="15875">
                <a:solidFill>
                  <a:srgbClr val="00336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dirty="0">
                    <a:latin typeface="+mn-lt"/>
                    <a:cs typeface="Arial" pitchFamily="34" charset="0"/>
                  </a:rPr>
                  <a:t>Boundary layers (red atoms) fixed</a:t>
                </a:r>
              </a:p>
            </p:txBody>
          </p:sp>
        </p:grpSp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F2790FA5-ED35-A16F-BE47-B5A330B695D1}"/>
                </a:ext>
              </a:extLst>
            </p:cNvPr>
            <p:cNvGrpSpPr/>
            <p:nvPr/>
          </p:nvGrpSpPr>
          <p:grpSpPr>
            <a:xfrm>
              <a:off x="395536" y="3124715"/>
              <a:ext cx="3815826" cy="1486671"/>
              <a:chOff x="-1137544" y="4144954"/>
              <a:chExt cx="3815826" cy="1486671"/>
            </a:xfrm>
          </p:grpSpPr>
          <p:sp>
            <p:nvSpPr>
              <p:cNvPr id="25" name="Line 6">
                <a:extLst>
                  <a:ext uri="{FF2B5EF4-FFF2-40B4-BE49-F238E27FC236}">
                    <a16:creationId xmlns:a16="http://schemas.microsoft.com/office/drawing/2014/main" id="{0F621CEF-6902-3172-E2D8-A8BDD825AB5F}"/>
                  </a:ext>
                </a:extLst>
              </p:cNvPr>
              <p:cNvSpPr/>
              <p:nvPr/>
            </p:nvSpPr>
            <p:spPr>
              <a:xfrm flipV="1">
                <a:off x="502920" y="4779360"/>
                <a:ext cx="360" cy="731520"/>
              </a:xfrm>
              <a:prstGeom prst="line">
                <a:avLst/>
              </a:prstGeom>
              <a:ln>
                <a:solidFill>
                  <a:srgbClr val="127622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" name="Line 7">
                <a:extLst>
                  <a:ext uri="{FF2B5EF4-FFF2-40B4-BE49-F238E27FC236}">
                    <a16:creationId xmlns:a16="http://schemas.microsoft.com/office/drawing/2014/main" id="{8D8665E2-1844-BAA8-441A-5708B01D2598}"/>
                  </a:ext>
                </a:extLst>
              </p:cNvPr>
              <p:cNvSpPr/>
              <p:nvPr/>
            </p:nvSpPr>
            <p:spPr>
              <a:xfrm>
                <a:off x="502920" y="5510880"/>
                <a:ext cx="640080" cy="360"/>
              </a:xfrm>
              <a:prstGeom prst="line">
                <a:avLst/>
              </a:prstGeom>
              <a:ln>
                <a:solidFill>
                  <a:srgbClr val="F10D0C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" name="CustomShape 8">
                <a:extLst>
                  <a:ext uri="{FF2B5EF4-FFF2-40B4-BE49-F238E27FC236}">
                    <a16:creationId xmlns:a16="http://schemas.microsoft.com/office/drawing/2014/main" id="{91D89EC0-9484-4293-FFA9-106B463167B0}"/>
                  </a:ext>
                </a:extLst>
              </p:cNvPr>
              <p:cNvSpPr/>
              <p:nvPr/>
            </p:nvSpPr>
            <p:spPr>
              <a:xfrm>
                <a:off x="46305" y="4144954"/>
                <a:ext cx="904383" cy="6448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200" b="0" i="1" strike="noStrike" spc="-1" dirty="0">
                    <a:solidFill>
                      <a:srgbClr val="127622"/>
                    </a:solidFill>
                    <a:latin typeface="Arial"/>
                    <a:ea typeface="DejaVu Sans"/>
                  </a:rPr>
                  <a:t>(Normal to crack plane) Y</a:t>
                </a:r>
                <a:endParaRPr lang="en-US" sz="1200" b="0" i="1" strike="noStrike" spc="-1" dirty="0">
                  <a:latin typeface="Arial"/>
                </a:endParaRPr>
              </a:p>
            </p:txBody>
          </p:sp>
          <p:sp>
            <p:nvSpPr>
              <p:cNvPr id="28" name="CustomShape 9">
                <a:extLst>
                  <a:ext uri="{FF2B5EF4-FFF2-40B4-BE49-F238E27FC236}">
                    <a16:creationId xmlns:a16="http://schemas.microsoft.com/office/drawing/2014/main" id="{929095ED-11D5-F598-F416-FF636BF784D2}"/>
                  </a:ext>
                </a:extLst>
              </p:cNvPr>
              <p:cNvSpPr/>
              <p:nvPr/>
            </p:nvSpPr>
            <p:spPr>
              <a:xfrm>
                <a:off x="1123568" y="5356080"/>
                <a:ext cx="1554714" cy="275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200" b="0" i="1" strike="noStrike" spc="-1" dirty="0">
                    <a:solidFill>
                      <a:srgbClr val="F10D0C"/>
                    </a:solidFill>
                    <a:latin typeface="Arial"/>
                    <a:ea typeface="DejaVu Sans"/>
                  </a:rPr>
                  <a:t>X (Propagation dir.)</a:t>
                </a:r>
                <a:endParaRPr lang="en-US" sz="1200" b="0" i="1" strike="noStrike" spc="-1" dirty="0">
                  <a:latin typeface="Arial"/>
                </a:endParaRPr>
              </a:p>
            </p:txBody>
          </p:sp>
          <p:sp>
            <p:nvSpPr>
              <p:cNvPr id="29" name="CustomShape 10">
                <a:extLst>
                  <a:ext uri="{FF2B5EF4-FFF2-40B4-BE49-F238E27FC236}">
                    <a16:creationId xmlns:a16="http://schemas.microsoft.com/office/drawing/2014/main" id="{3034BCDA-DED1-A94B-36D0-714618A60697}"/>
                  </a:ext>
                </a:extLst>
              </p:cNvPr>
              <p:cNvSpPr/>
              <p:nvPr/>
            </p:nvSpPr>
            <p:spPr>
              <a:xfrm>
                <a:off x="-1137544" y="5319375"/>
                <a:ext cx="1670359" cy="275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sz="1200" b="0" i="1" strike="noStrike" spc="-1" dirty="0">
                    <a:solidFill>
                      <a:srgbClr val="0C23F8"/>
                    </a:solidFill>
                    <a:latin typeface="Arial"/>
                    <a:ea typeface="DejaVu Sans"/>
                  </a:rPr>
                  <a:t>(Crack fron</a:t>
                </a:r>
                <a:r>
                  <a:rPr lang="en-US" sz="1200" i="1" spc="-1" dirty="0">
                    <a:solidFill>
                      <a:srgbClr val="0C23F8"/>
                    </a:solidFill>
                    <a:latin typeface="Arial"/>
                    <a:ea typeface="DejaVu Sans"/>
                  </a:rPr>
                  <a:t>t dir.) </a:t>
                </a:r>
                <a:r>
                  <a:rPr lang="en-US" sz="1200" b="0" i="1" strike="noStrike" spc="-1" dirty="0">
                    <a:solidFill>
                      <a:srgbClr val="0C23F8"/>
                    </a:solidFill>
                    <a:latin typeface="Arial"/>
                    <a:ea typeface="DejaVu Sans"/>
                  </a:rPr>
                  <a:t>Z</a:t>
                </a:r>
                <a:endParaRPr lang="en-US" sz="1200" b="0" i="1" strike="noStrike" spc="-1" dirty="0">
                  <a:latin typeface="Arial"/>
                </a:endParaRPr>
              </a:p>
            </p:txBody>
          </p:sp>
        </p:grp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5C9CF6B-0F1E-E2F3-9BFE-627B765F10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7200" y="3023498"/>
            <a:ext cx="1430200" cy="1430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5963320-8C20-5FB5-BEE4-0ADD794AAB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0686" y="1327698"/>
            <a:ext cx="1430200" cy="1430200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0D7A09FA-CD10-0ADC-333B-4F7AE1356F78}"/>
              </a:ext>
            </a:extLst>
          </p:cNvPr>
          <p:cNvCxnSpPr>
            <a:cxnSpLocks/>
            <a:stCxn id="39" idx="2"/>
            <a:endCxn id="38" idx="1"/>
          </p:cNvCxnSpPr>
          <p:nvPr/>
        </p:nvCxnSpPr>
        <p:spPr>
          <a:xfrm rot="16200000" flipH="1">
            <a:off x="9741143" y="2902541"/>
            <a:ext cx="980700" cy="691414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0607F75-8DFC-2DAE-2437-03765CADB3ED}"/>
              </a:ext>
            </a:extLst>
          </p:cNvPr>
          <p:cNvGrpSpPr/>
          <p:nvPr/>
        </p:nvGrpSpPr>
        <p:grpSpPr>
          <a:xfrm>
            <a:off x="10677680" y="1176906"/>
            <a:ext cx="1436768" cy="943132"/>
            <a:chOff x="2385517" y="793400"/>
            <a:chExt cx="1436768" cy="94313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C7BB175-D43A-0A0A-7246-D8BA73E8B99B}"/>
                </a:ext>
              </a:extLst>
            </p:cNvPr>
            <p:cNvGrpSpPr/>
            <p:nvPr/>
          </p:nvGrpSpPr>
          <p:grpSpPr>
            <a:xfrm>
              <a:off x="2404212" y="793400"/>
              <a:ext cx="1418073" cy="943132"/>
              <a:chOff x="2508032" y="5732886"/>
              <a:chExt cx="1418073" cy="943132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619574F-E4C5-543D-1AE0-4AC8FDB9D0E7}"/>
                  </a:ext>
                </a:extLst>
              </p:cNvPr>
              <p:cNvGrpSpPr/>
              <p:nvPr/>
            </p:nvGrpSpPr>
            <p:grpSpPr>
              <a:xfrm>
                <a:off x="2524256" y="6005321"/>
                <a:ext cx="1401849" cy="670697"/>
                <a:chOff x="1660160" y="5994170"/>
                <a:chExt cx="1401849" cy="670697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AF2B9058-8254-20A2-5E22-5A763E754F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/>
              </p:blipFill>
              <p:spPr>
                <a:xfrm>
                  <a:off x="1660160" y="6230933"/>
                  <a:ext cx="582828" cy="433934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6955E65-E59A-0157-5587-DC4A075D74C2}"/>
                    </a:ext>
                  </a:extLst>
                </p:cNvPr>
                <p:cNvSpPr txBox="1"/>
                <p:nvPr/>
              </p:nvSpPr>
              <p:spPr>
                <a:xfrm>
                  <a:off x="2075781" y="5994170"/>
                  <a:ext cx="64807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>
                      <a:cs typeface="Arial" pitchFamily="34" charset="0"/>
                    </a:rPr>
                    <a:t>fcc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1D0D5DA-F8D3-2DE2-3784-5A74209582D3}"/>
                    </a:ext>
                  </a:extLst>
                </p:cNvPr>
                <p:cNvSpPr txBox="1"/>
                <p:nvPr/>
              </p:nvSpPr>
              <p:spPr>
                <a:xfrm>
                  <a:off x="2075781" y="6295235"/>
                  <a:ext cx="9862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200" dirty="0">
                      <a:cs typeface="Arial" pitchFamily="34" charset="0"/>
                    </a:rPr>
                    <a:t>unidentified</a:t>
                  </a: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ADF17F3-13DA-EE16-0BE0-8BD48DBA236E}"/>
                  </a:ext>
                </a:extLst>
              </p:cNvPr>
              <p:cNvSpPr txBox="1"/>
              <p:nvPr/>
            </p:nvSpPr>
            <p:spPr>
              <a:xfrm>
                <a:off x="2508032" y="5732886"/>
                <a:ext cx="12281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cs typeface="Arial" pitchFamily="34" charset="0"/>
                  </a:rPr>
                  <a:t>Adaptive CNA: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3811282-7A21-8623-867E-43A739E5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/>
          </p:blipFill>
          <p:spPr>
            <a:xfrm>
              <a:off x="2385517" y="965521"/>
              <a:ext cx="647587" cy="48569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18061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5F7CA-522E-50A8-4379-88F8A2044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600" y="1297933"/>
            <a:ext cx="5911400" cy="4500000"/>
          </a:xfrm>
        </p:spPr>
        <p:txBody>
          <a:bodyPr/>
          <a:lstStyle/>
          <a:p>
            <a:r>
              <a:rPr lang="en-GB" dirty="0"/>
              <a:t>Incremental (“quasistatic”) loading – minimization using FIRE</a:t>
            </a:r>
          </a:p>
          <a:p>
            <a:r>
              <a:rPr lang="en-GB" dirty="0"/>
              <a:t>Typically 5 – 100 iterations for sharp cracks (average 50)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procedure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6B0472-B6AD-2922-53B1-198D50B8C7F9}"/>
              </a:ext>
            </a:extLst>
          </p:cNvPr>
          <p:cNvGrpSpPr/>
          <p:nvPr/>
        </p:nvGrpSpPr>
        <p:grpSpPr>
          <a:xfrm>
            <a:off x="1071886" y="2658612"/>
            <a:ext cx="3971528" cy="3139321"/>
            <a:chOff x="457200" y="1844824"/>
            <a:chExt cx="3971528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AB30C-70F6-5397-8B9D-F342C9FEC7E5}"/>
                </a:ext>
              </a:extLst>
            </p:cNvPr>
            <p:cNvSpPr txBox="1"/>
            <p:nvPr/>
          </p:nvSpPr>
          <p:spPr>
            <a:xfrm>
              <a:off x="457200" y="1844824"/>
              <a:ext cx="3754760" cy="3139321"/>
            </a:xfrm>
            <a:prstGeom prst="rect">
              <a:avLst/>
            </a:prstGeom>
            <a:noFill/>
            <a:ln w="25400">
              <a:solidFill>
                <a:srgbClr val="0033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latin typeface="+mn-lt"/>
                  <a:cs typeface="Arial" pitchFamily="34" charset="0"/>
                </a:rPr>
                <a:t>Atomically sharp crack</a:t>
              </a: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7BF499-E716-BBE6-D5C8-64B75AC831B6}"/>
                </a:ext>
              </a:extLst>
            </p:cNvPr>
            <p:cNvSpPr/>
            <p:nvPr/>
          </p:nvSpPr>
          <p:spPr>
            <a:xfrm>
              <a:off x="827584" y="2276872"/>
              <a:ext cx="3024336" cy="648072"/>
            </a:xfrm>
            <a:prstGeom prst="rect">
              <a:avLst/>
            </a:prstGeom>
            <a:solidFill>
              <a:srgbClr val="003366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Identify load at which crack is stable at center: </a:t>
              </a:r>
              <a:r>
                <a:rPr lang="de-DE" i="1" dirty="0"/>
                <a:t>K</a:t>
              </a:r>
              <a:r>
                <a:rPr lang="de-DE" i="1" baseline="-25000" dirty="0"/>
                <a:t>in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0ECDE56-4242-4867-BE20-F580819730D9}"/>
                    </a:ext>
                  </a:extLst>
                </p:cNvPr>
                <p:cNvSpPr/>
                <p:nvPr/>
              </p:nvSpPr>
              <p:spPr>
                <a:xfrm>
                  <a:off x="827584" y="4052066"/>
                  <a:ext cx="3024336" cy="648072"/>
                </a:xfrm>
                <a:prstGeom prst="rect">
                  <a:avLst/>
                </a:prstGeom>
                <a:solidFill>
                  <a:srgbClr val="003366"/>
                </a:solidFill>
                <a:ln>
                  <a:solidFill>
                    <a:srgbClr val="0033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Crack propagates: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Ic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endParaRPr lang="de-DE" baseline="-25000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0ECDE56-4242-4867-BE20-F580819730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84" y="4052066"/>
                  <a:ext cx="3024336" cy="6480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336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Down Arrow 16">
              <a:extLst>
                <a:ext uri="{FF2B5EF4-FFF2-40B4-BE49-F238E27FC236}">
                  <a16:creationId xmlns:a16="http://schemas.microsoft.com/office/drawing/2014/main" id="{CA3C1528-DABE-8AED-1C84-6E408A6790BB}"/>
                </a:ext>
              </a:extLst>
            </p:cNvPr>
            <p:cNvSpPr/>
            <p:nvPr/>
          </p:nvSpPr>
          <p:spPr>
            <a:xfrm>
              <a:off x="2051720" y="2924944"/>
              <a:ext cx="504056" cy="1127122"/>
            </a:xfrm>
            <a:prstGeom prst="downArrow">
              <a:avLst/>
            </a:prstGeom>
            <a:solidFill>
              <a:srgbClr val="003366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E2B535-AF7B-403F-FC1F-4CF4401337FB}"/>
                    </a:ext>
                  </a:extLst>
                </p:cNvPr>
                <p:cNvSpPr txBox="1"/>
                <p:nvPr/>
              </p:nvSpPr>
              <p:spPr>
                <a:xfrm>
                  <a:off x="2424336" y="3217838"/>
                  <a:ext cx="200439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0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Δ</m:t>
                      </m:r>
                      <m:r>
                        <a:rPr lang="de-DE" sz="14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𝐾</m:t>
                      </m:r>
                    </m:oMath>
                  </a14:m>
                  <a:r>
                    <a:rPr lang="de-DE" sz="1400" baseline="30000" dirty="0">
                      <a:latin typeface="+mn-lt"/>
                      <a:cs typeface="Arial" pitchFamily="34" charset="0"/>
                    </a:rPr>
                    <a:t> </a:t>
                  </a:r>
                  <a:r>
                    <a:rPr lang="en-GB" sz="1400" dirty="0">
                      <a:latin typeface="+mn-lt"/>
                      <a:cs typeface="Arial" pitchFamily="34" charset="0"/>
                    </a:rPr>
                    <a:t>sufficiently small</a:t>
                  </a:r>
                  <a:endParaRPr lang="en-GB" sz="1400" baseline="30000" dirty="0">
                    <a:latin typeface="+mn-lt"/>
                    <a:cs typeface="Arial" pitchFamily="34" charset="0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E2B535-AF7B-403F-FC1F-4CF440133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336" y="3217838"/>
                  <a:ext cx="2004392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9CB39C4-3FEA-927E-FD8F-8D3A6B4AED64}"/>
              </a:ext>
            </a:extLst>
          </p:cNvPr>
          <p:cNvSpPr txBox="1">
            <a:spLocks/>
          </p:cNvSpPr>
          <p:nvPr/>
        </p:nvSpPr>
        <p:spPr>
          <a:xfrm>
            <a:off x="6582308" y="1297933"/>
            <a:ext cx="5221939" cy="4626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Möller</a:t>
            </a:r>
            <a:r>
              <a:rPr lang="en-GB" dirty="0"/>
              <a:t> and Bitzek, MSMSE, 2014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8 potentials (Fe)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6 crack systems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Approx. 2400 calculations</a:t>
            </a:r>
          </a:p>
          <a:p>
            <a:pPr lvl="1"/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/>
              <a:t>Hiremath et al., Comp. Mat. Sci., 2022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9 potentials (W)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9 crack systems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Approx. 4050 calculations</a:t>
            </a:r>
          </a:p>
          <a:p>
            <a:pPr lvl="1"/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/>
              <a:t>Wu and Curtin, Acta Mater., 2015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1 potential (Mg)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9 crack systems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3 small blunting radii</a:t>
            </a:r>
          </a:p>
          <a:p>
            <a:pPr lvl="1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Approx. 1350 calculations</a:t>
            </a:r>
          </a:p>
          <a:p>
            <a:pPr lvl="1"/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0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5F7CA-522E-50A8-4379-88F8A2044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Displacement field according to linear anisotropic elastic solution under plane strain condition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Influence of crack tip radius on fracture toughness of blunted cracks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C3FA6-E51E-7BD8-F842-D9B8EEA1A9FC}"/>
              </a:ext>
            </a:extLst>
          </p:cNvPr>
          <p:cNvGrpSpPr>
            <a:grpSpLocks noChangeAspect="1"/>
          </p:cNvGrpSpPr>
          <p:nvPr/>
        </p:nvGrpSpPr>
        <p:grpSpPr>
          <a:xfrm>
            <a:off x="544929" y="3927463"/>
            <a:ext cx="9863776" cy="1865932"/>
            <a:chOff x="395536" y="4675339"/>
            <a:chExt cx="8256974" cy="1561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A9BEE4-C1C7-B6EE-F6B1-390350FB20C5}"/>
                </a:ext>
              </a:extLst>
            </p:cNvPr>
            <p:cNvSpPr txBox="1"/>
            <p:nvPr/>
          </p:nvSpPr>
          <p:spPr>
            <a:xfrm>
              <a:off x="467544" y="5109835"/>
              <a:ext cx="11118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latin typeface="+mn-lt"/>
                  <a:cs typeface="Arial" pitchFamily="34" charset="0"/>
                </a:rPr>
                <a:t>Blunted crack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525181-A992-8F34-A4E7-A23D629C8467}"/>
                </a:ext>
              </a:extLst>
            </p:cNvPr>
            <p:cNvSpPr/>
            <p:nvPr/>
          </p:nvSpPr>
          <p:spPr>
            <a:xfrm>
              <a:off x="395536" y="4675339"/>
              <a:ext cx="8119768" cy="1515322"/>
            </a:xfrm>
            <a:prstGeom prst="rect">
              <a:avLst/>
            </a:prstGeom>
            <a:noFill/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51B8D-7EE8-C53B-CE4D-DB6CF246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/>
          </p:blipFill>
          <p:spPr>
            <a:xfrm>
              <a:off x="1979712" y="4713000"/>
              <a:ext cx="1920270" cy="144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8DB55DC-9A6F-05AD-701C-F11B4176C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>
            <a:xfrm>
              <a:off x="4427984" y="4713000"/>
              <a:ext cx="1920112" cy="144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999C7D-3891-52D2-E5D1-F7D04B88C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/>
          </p:blipFill>
          <p:spPr>
            <a:xfrm>
              <a:off x="6732240" y="4713000"/>
              <a:ext cx="1920270" cy="144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Right Arrow 16">
              <a:extLst>
                <a:ext uri="{FF2B5EF4-FFF2-40B4-BE49-F238E27FC236}">
                  <a16:creationId xmlns:a16="http://schemas.microsoft.com/office/drawing/2014/main" id="{D709E459-FAFA-25C6-8D86-974BBDAD89CF}"/>
                </a:ext>
              </a:extLst>
            </p:cNvPr>
            <p:cNvSpPr/>
            <p:nvPr/>
          </p:nvSpPr>
          <p:spPr>
            <a:xfrm>
              <a:off x="3707904" y="5288984"/>
              <a:ext cx="936104" cy="288032"/>
            </a:xfrm>
            <a:prstGeom prst="rightArrow">
              <a:avLst/>
            </a:prstGeom>
            <a:solidFill>
              <a:srgbClr val="003366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ight Arrow 17">
              <a:extLst>
                <a:ext uri="{FF2B5EF4-FFF2-40B4-BE49-F238E27FC236}">
                  <a16:creationId xmlns:a16="http://schemas.microsoft.com/office/drawing/2014/main" id="{CE55E9D4-1530-0D1A-9518-9E86E9C1ED1F}"/>
                </a:ext>
              </a:extLst>
            </p:cNvPr>
            <p:cNvSpPr/>
            <p:nvPr/>
          </p:nvSpPr>
          <p:spPr>
            <a:xfrm>
              <a:off x="6084168" y="5288984"/>
              <a:ext cx="936104" cy="288032"/>
            </a:xfrm>
            <a:prstGeom prst="rightArrow">
              <a:avLst/>
            </a:prstGeom>
            <a:solidFill>
              <a:srgbClr val="003366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5D3781-3A0E-4846-E669-258AD82C6C7D}"/>
                </a:ext>
              </a:extLst>
            </p:cNvPr>
            <p:cNvSpPr txBox="1"/>
            <p:nvPr/>
          </p:nvSpPr>
          <p:spPr>
            <a:xfrm>
              <a:off x="5976156" y="4950430"/>
              <a:ext cx="11521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latin typeface="+mn-lt"/>
                  <a:cs typeface="Arial" pitchFamily="34" charset="0"/>
                </a:rPr>
                <a:t>Disp. field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3B1AF7-2E35-E94F-BE2D-658873BE06B1}"/>
                </a:ext>
              </a:extLst>
            </p:cNvPr>
            <p:cNvSpPr txBox="1"/>
            <p:nvPr/>
          </p:nvSpPr>
          <p:spPr>
            <a:xfrm>
              <a:off x="3458427" y="4810743"/>
              <a:ext cx="14016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latin typeface="+mn-lt"/>
                  <a:cs typeface="Arial" pitchFamily="34" charset="0"/>
                </a:rPr>
                <a:t>Remove atoms</a:t>
              </a:r>
            </a:p>
          </p:txBody>
        </p:sp>
        <p:grpSp>
          <p:nvGrpSpPr>
            <p:cNvPr id="16" name="Group 5">
              <a:extLst>
                <a:ext uri="{FF2B5EF4-FFF2-40B4-BE49-F238E27FC236}">
                  <a16:creationId xmlns:a16="http://schemas.microsoft.com/office/drawing/2014/main" id="{D2C0CA89-88E9-C575-0D1B-4C9693336864}"/>
                </a:ext>
              </a:extLst>
            </p:cNvPr>
            <p:cNvGrpSpPr/>
            <p:nvPr/>
          </p:nvGrpSpPr>
          <p:grpSpPr>
            <a:xfrm>
              <a:off x="395536" y="4750641"/>
              <a:ext cx="3815826" cy="1486671"/>
              <a:chOff x="-1137544" y="4144954"/>
              <a:chExt cx="3815826" cy="1486671"/>
            </a:xfrm>
          </p:grpSpPr>
          <p:sp>
            <p:nvSpPr>
              <p:cNvPr id="17" name="Line 6">
                <a:extLst>
                  <a:ext uri="{FF2B5EF4-FFF2-40B4-BE49-F238E27FC236}">
                    <a16:creationId xmlns:a16="http://schemas.microsoft.com/office/drawing/2014/main" id="{18817EF0-5006-FD5D-5EC4-A06D29AAC58A}"/>
                  </a:ext>
                </a:extLst>
              </p:cNvPr>
              <p:cNvSpPr/>
              <p:nvPr/>
            </p:nvSpPr>
            <p:spPr>
              <a:xfrm flipV="1">
                <a:off x="502920" y="4779360"/>
                <a:ext cx="360" cy="731520"/>
              </a:xfrm>
              <a:prstGeom prst="line">
                <a:avLst/>
              </a:prstGeom>
              <a:ln>
                <a:solidFill>
                  <a:srgbClr val="127622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Line 7">
                <a:extLst>
                  <a:ext uri="{FF2B5EF4-FFF2-40B4-BE49-F238E27FC236}">
                    <a16:creationId xmlns:a16="http://schemas.microsoft.com/office/drawing/2014/main" id="{219DBCC9-42A4-409B-3C41-C5DBDF365D6D}"/>
                  </a:ext>
                </a:extLst>
              </p:cNvPr>
              <p:cNvSpPr/>
              <p:nvPr/>
            </p:nvSpPr>
            <p:spPr>
              <a:xfrm>
                <a:off x="502920" y="5510880"/>
                <a:ext cx="640080" cy="360"/>
              </a:xfrm>
              <a:prstGeom prst="line">
                <a:avLst/>
              </a:prstGeom>
              <a:ln>
                <a:solidFill>
                  <a:srgbClr val="F10D0C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" name="CustomShape 8">
                <a:extLst>
                  <a:ext uri="{FF2B5EF4-FFF2-40B4-BE49-F238E27FC236}">
                    <a16:creationId xmlns:a16="http://schemas.microsoft.com/office/drawing/2014/main" id="{B0C7D155-CA81-71A7-8778-D60ABA23A940}"/>
                  </a:ext>
                </a:extLst>
              </p:cNvPr>
              <p:cNvSpPr/>
              <p:nvPr/>
            </p:nvSpPr>
            <p:spPr>
              <a:xfrm>
                <a:off x="46305" y="4144954"/>
                <a:ext cx="904383" cy="6448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200" b="0" i="1" strike="noStrike" spc="-1" dirty="0">
                    <a:solidFill>
                      <a:srgbClr val="127622"/>
                    </a:solidFill>
                    <a:latin typeface="Arial"/>
                    <a:ea typeface="DejaVu Sans"/>
                  </a:rPr>
                  <a:t>(Normal to crack plane) Y</a:t>
                </a:r>
                <a:endParaRPr lang="en-US" sz="1200" b="0" i="1" strike="noStrike" spc="-1" dirty="0">
                  <a:latin typeface="Arial"/>
                </a:endParaRPr>
              </a:p>
            </p:txBody>
          </p:sp>
          <p:sp>
            <p:nvSpPr>
              <p:cNvPr id="20" name="CustomShape 9">
                <a:extLst>
                  <a:ext uri="{FF2B5EF4-FFF2-40B4-BE49-F238E27FC236}">
                    <a16:creationId xmlns:a16="http://schemas.microsoft.com/office/drawing/2014/main" id="{E2BD1A3D-7E9E-7E0D-FF06-C85DD34A3801}"/>
                  </a:ext>
                </a:extLst>
              </p:cNvPr>
              <p:cNvSpPr/>
              <p:nvPr/>
            </p:nvSpPr>
            <p:spPr>
              <a:xfrm>
                <a:off x="1123568" y="5356080"/>
                <a:ext cx="1554714" cy="275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200" b="0" i="1" strike="noStrike" spc="-1" dirty="0">
                    <a:solidFill>
                      <a:srgbClr val="F10D0C"/>
                    </a:solidFill>
                    <a:latin typeface="Arial"/>
                    <a:ea typeface="DejaVu Sans"/>
                  </a:rPr>
                  <a:t>X (Propagation dir.)</a:t>
                </a:r>
                <a:endParaRPr lang="en-US" sz="1200" b="0" i="1" strike="noStrike" spc="-1" dirty="0">
                  <a:latin typeface="Arial"/>
                </a:endParaRPr>
              </a:p>
            </p:txBody>
          </p:sp>
          <p:sp>
            <p:nvSpPr>
              <p:cNvPr id="21" name="CustomShape 10">
                <a:extLst>
                  <a:ext uri="{FF2B5EF4-FFF2-40B4-BE49-F238E27FC236}">
                    <a16:creationId xmlns:a16="http://schemas.microsoft.com/office/drawing/2014/main" id="{13B39003-12F6-2332-F7E1-94CCE2FAEEF3}"/>
                  </a:ext>
                </a:extLst>
              </p:cNvPr>
              <p:cNvSpPr/>
              <p:nvPr/>
            </p:nvSpPr>
            <p:spPr>
              <a:xfrm>
                <a:off x="-1137544" y="5319375"/>
                <a:ext cx="1670359" cy="275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sz="1200" b="0" i="1" strike="noStrike" spc="-1" dirty="0">
                    <a:solidFill>
                      <a:srgbClr val="0C23F8"/>
                    </a:solidFill>
                    <a:latin typeface="Arial"/>
                    <a:ea typeface="DejaVu Sans"/>
                  </a:rPr>
                  <a:t>(Crack fron</a:t>
                </a:r>
                <a:r>
                  <a:rPr lang="en-US" sz="1200" i="1" spc="-1" dirty="0">
                    <a:solidFill>
                      <a:srgbClr val="0C23F8"/>
                    </a:solidFill>
                    <a:latin typeface="Arial"/>
                    <a:ea typeface="DejaVu Sans"/>
                  </a:rPr>
                  <a:t>t dir.) </a:t>
                </a:r>
                <a:r>
                  <a:rPr lang="en-US" sz="1200" b="0" i="1" strike="noStrike" spc="-1" dirty="0">
                    <a:solidFill>
                      <a:srgbClr val="0C23F8"/>
                    </a:solidFill>
                    <a:latin typeface="Arial"/>
                    <a:ea typeface="DejaVu Sans"/>
                  </a:rPr>
                  <a:t>Z</a:t>
                </a:r>
                <a:endParaRPr lang="en-US" sz="1200" b="0" i="1" strike="noStrike" spc="-1" dirty="0">
                  <a:latin typeface="Arial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435357-6FB6-9D51-8E25-AA471515EDC4}"/>
              </a:ext>
            </a:extLst>
          </p:cNvPr>
          <p:cNvGrpSpPr>
            <a:grpSpLocks noChangeAspect="1"/>
          </p:cNvGrpSpPr>
          <p:nvPr/>
        </p:nvGrpSpPr>
        <p:grpSpPr>
          <a:xfrm>
            <a:off x="543410" y="1896139"/>
            <a:ext cx="9699868" cy="1863460"/>
            <a:chOff x="395536" y="3051482"/>
            <a:chExt cx="8119768" cy="15599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5BFA87-C3C4-EEA4-3E06-F193CB2C93FC}"/>
                </a:ext>
              </a:extLst>
            </p:cNvPr>
            <p:cNvGrpSpPr/>
            <p:nvPr/>
          </p:nvGrpSpPr>
          <p:grpSpPr>
            <a:xfrm>
              <a:off x="395536" y="3051482"/>
              <a:ext cx="8119768" cy="1515322"/>
              <a:chOff x="395536" y="3051482"/>
              <a:chExt cx="8119768" cy="151532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670506-8296-2C4D-856F-DCFEC6C6BFC6}"/>
                  </a:ext>
                </a:extLst>
              </p:cNvPr>
              <p:cNvSpPr txBox="1"/>
              <p:nvPr/>
            </p:nvSpPr>
            <p:spPr>
              <a:xfrm>
                <a:off x="467544" y="3347478"/>
                <a:ext cx="12262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b="1" dirty="0">
                    <a:latin typeface="+mn-lt"/>
                    <a:cs typeface="Arial" pitchFamily="34" charset="0"/>
                  </a:rPr>
                  <a:t>Atomically sharp crack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B27401B-5EB3-4925-8C1E-A03C1E3AC4B8}"/>
                  </a:ext>
                </a:extLst>
              </p:cNvPr>
              <p:cNvSpPr/>
              <p:nvPr/>
            </p:nvSpPr>
            <p:spPr>
              <a:xfrm>
                <a:off x="395536" y="3051482"/>
                <a:ext cx="8119768" cy="1515322"/>
              </a:xfrm>
              <a:prstGeom prst="rect">
                <a:avLst/>
              </a:prstGeom>
              <a:noFill/>
              <a:ln>
                <a:solidFill>
                  <a:srgbClr val="0033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EC8F023-F279-11F5-08A0-017AB4755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/>
            </p:blipFill>
            <p:spPr>
              <a:xfrm>
                <a:off x="1979712" y="3089143"/>
                <a:ext cx="1920270" cy="144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2C2F089-2ECB-8F8E-7966-0A6ABB19F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/>
            </p:blipFill>
            <p:spPr>
              <a:xfrm>
                <a:off x="4428107" y="3089143"/>
                <a:ext cx="1919866" cy="1440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4" name="Right Arrow 6">
                <a:extLst>
                  <a:ext uri="{FF2B5EF4-FFF2-40B4-BE49-F238E27FC236}">
                    <a16:creationId xmlns:a16="http://schemas.microsoft.com/office/drawing/2014/main" id="{BEC890A1-E82D-296E-B856-413154AA72F0}"/>
                  </a:ext>
                </a:extLst>
              </p:cNvPr>
              <p:cNvSpPr/>
              <p:nvPr/>
            </p:nvSpPr>
            <p:spPr>
              <a:xfrm>
                <a:off x="3707904" y="3665127"/>
                <a:ext cx="936104" cy="288032"/>
              </a:xfrm>
              <a:prstGeom prst="rightArrow">
                <a:avLst/>
              </a:prstGeom>
              <a:solidFill>
                <a:srgbClr val="003366"/>
              </a:solidFill>
              <a:ln>
                <a:solidFill>
                  <a:srgbClr val="0033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D07D3B0-1E09-F134-20D0-8C49E9A8B9F7}"/>
                  </a:ext>
                </a:extLst>
              </p:cNvPr>
              <p:cNvSpPr txBox="1"/>
              <p:nvPr/>
            </p:nvSpPr>
            <p:spPr>
              <a:xfrm>
                <a:off x="3563888" y="3328772"/>
                <a:ext cx="11521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dirty="0">
                    <a:latin typeface="+mn-lt"/>
                    <a:cs typeface="Arial" pitchFamily="34" charset="0"/>
                  </a:rPr>
                  <a:t>Disp. field</a:t>
                </a:r>
              </a:p>
            </p:txBody>
          </p:sp>
          <p:cxnSp>
            <p:nvCxnSpPr>
              <p:cNvPr id="36" name="Elbow Connector 9">
                <a:extLst>
                  <a:ext uri="{FF2B5EF4-FFF2-40B4-BE49-F238E27FC236}">
                    <a16:creationId xmlns:a16="http://schemas.microsoft.com/office/drawing/2014/main" id="{4BD52615-E349-5AA5-E93B-0789524EFD1F}"/>
                  </a:ext>
                </a:extLst>
              </p:cNvPr>
              <p:cNvCxnSpPr>
                <a:endCxn id="37" idx="1"/>
              </p:cNvCxnSpPr>
              <p:nvPr/>
            </p:nvCxnSpPr>
            <p:spPr>
              <a:xfrm>
                <a:off x="5868144" y="3485978"/>
                <a:ext cx="576064" cy="29238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336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C41A19-4347-03F0-5FA4-85F970BC2431}"/>
                  </a:ext>
                </a:extLst>
              </p:cNvPr>
              <p:cNvSpPr txBox="1"/>
              <p:nvPr/>
            </p:nvSpPr>
            <p:spPr>
              <a:xfrm>
                <a:off x="6444208" y="3485978"/>
                <a:ext cx="1728192" cy="584775"/>
              </a:xfrm>
              <a:prstGeom prst="rect">
                <a:avLst/>
              </a:prstGeom>
              <a:noFill/>
              <a:ln w="15875">
                <a:solidFill>
                  <a:srgbClr val="00336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dirty="0">
                    <a:latin typeface="+mn-lt"/>
                    <a:cs typeface="Arial" pitchFamily="34" charset="0"/>
                  </a:rPr>
                  <a:t>Boundary layers (red atoms) fixed</a:t>
                </a:r>
              </a:p>
            </p:txBody>
          </p:sp>
        </p:grpSp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F2790FA5-ED35-A16F-BE47-B5A330B695D1}"/>
                </a:ext>
              </a:extLst>
            </p:cNvPr>
            <p:cNvGrpSpPr/>
            <p:nvPr/>
          </p:nvGrpSpPr>
          <p:grpSpPr>
            <a:xfrm>
              <a:off x="395536" y="3124715"/>
              <a:ext cx="3815826" cy="1486671"/>
              <a:chOff x="-1137544" y="4144954"/>
              <a:chExt cx="3815826" cy="1486671"/>
            </a:xfrm>
          </p:grpSpPr>
          <p:sp>
            <p:nvSpPr>
              <p:cNvPr id="25" name="Line 6">
                <a:extLst>
                  <a:ext uri="{FF2B5EF4-FFF2-40B4-BE49-F238E27FC236}">
                    <a16:creationId xmlns:a16="http://schemas.microsoft.com/office/drawing/2014/main" id="{0F621CEF-6902-3172-E2D8-A8BDD825AB5F}"/>
                  </a:ext>
                </a:extLst>
              </p:cNvPr>
              <p:cNvSpPr/>
              <p:nvPr/>
            </p:nvSpPr>
            <p:spPr>
              <a:xfrm flipV="1">
                <a:off x="502920" y="4779360"/>
                <a:ext cx="360" cy="731520"/>
              </a:xfrm>
              <a:prstGeom prst="line">
                <a:avLst/>
              </a:prstGeom>
              <a:ln>
                <a:solidFill>
                  <a:srgbClr val="127622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" name="Line 7">
                <a:extLst>
                  <a:ext uri="{FF2B5EF4-FFF2-40B4-BE49-F238E27FC236}">
                    <a16:creationId xmlns:a16="http://schemas.microsoft.com/office/drawing/2014/main" id="{8D8665E2-1844-BAA8-441A-5708B01D2598}"/>
                  </a:ext>
                </a:extLst>
              </p:cNvPr>
              <p:cNvSpPr/>
              <p:nvPr/>
            </p:nvSpPr>
            <p:spPr>
              <a:xfrm>
                <a:off x="502920" y="5510880"/>
                <a:ext cx="640080" cy="360"/>
              </a:xfrm>
              <a:prstGeom prst="line">
                <a:avLst/>
              </a:prstGeom>
              <a:ln>
                <a:solidFill>
                  <a:srgbClr val="F10D0C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" name="CustomShape 8">
                <a:extLst>
                  <a:ext uri="{FF2B5EF4-FFF2-40B4-BE49-F238E27FC236}">
                    <a16:creationId xmlns:a16="http://schemas.microsoft.com/office/drawing/2014/main" id="{91D89EC0-9484-4293-FFA9-106B463167B0}"/>
                  </a:ext>
                </a:extLst>
              </p:cNvPr>
              <p:cNvSpPr/>
              <p:nvPr/>
            </p:nvSpPr>
            <p:spPr>
              <a:xfrm>
                <a:off x="46305" y="4144954"/>
                <a:ext cx="904383" cy="6448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1200" b="0" i="1" strike="noStrike" spc="-1" dirty="0">
                    <a:solidFill>
                      <a:srgbClr val="127622"/>
                    </a:solidFill>
                    <a:latin typeface="Arial"/>
                    <a:ea typeface="DejaVu Sans"/>
                  </a:rPr>
                  <a:t>(Normal to crack plane) Y</a:t>
                </a:r>
                <a:endParaRPr lang="en-US" sz="1200" b="0" i="1" strike="noStrike" spc="-1" dirty="0">
                  <a:latin typeface="Arial"/>
                </a:endParaRPr>
              </a:p>
            </p:txBody>
          </p:sp>
          <p:sp>
            <p:nvSpPr>
              <p:cNvPr id="28" name="CustomShape 9">
                <a:extLst>
                  <a:ext uri="{FF2B5EF4-FFF2-40B4-BE49-F238E27FC236}">
                    <a16:creationId xmlns:a16="http://schemas.microsoft.com/office/drawing/2014/main" id="{929095ED-11D5-F598-F416-FF636BF784D2}"/>
                  </a:ext>
                </a:extLst>
              </p:cNvPr>
              <p:cNvSpPr/>
              <p:nvPr/>
            </p:nvSpPr>
            <p:spPr>
              <a:xfrm>
                <a:off x="1123568" y="5356080"/>
                <a:ext cx="1554714" cy="275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1200" b="0" i="1" strike="noStrike" spc="-1" dirty="0">
                    <a:solidFill>
                      <a:srgbClr val="F10D0C"/>
                    </a:solidFill>
                    <a:latin typeface="Arial"/>
                    <a:ea typeface="DejaVu Sans"/>
                  </a:rPr>
                  <a:t>X (Propagation dir.)</a:t>
                </a:r>
                <a:endParaRPr lang="en-US" sz="1200" b="0" i="1" strike="noStrike" spc="-1" dirty="0">
                  <a:latin typeface="Arial"/>
                </a:endParaRPr>
              </a:p>
            </p:txBody>
          </p:sp>
          <p:sp>
            <p:nvSpPr>
              <p:cNvPr id="29" name="CustomShape 10">
                <a:extLst>
                  <a:ext uri="{FF2B5EF4-FFF2-40B4-BE49-F238E27FC236}">
                    <a16:creationId xmlns:a16="http://schemas.microsoft.com/office/drawing/2014/main" id="{3034BCDA-DED1-A94B-36D0-714618A60697}"/>
                  </a:ext>
                </a:extLst>
              </p:cNvPr>
              <p:cNvSpPr/>
              <p:nvPr/>
            </p:nvSpPr>
            <p:spPr>
              <a:xfrm>
                <a:off x="-1137544" y="5319375"/>
                <a:ext cx="1670359" cy="2755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algn="r">
                  <a:lnSpc>
                    <a:spcPct val="100000"/>
                  </a:lnSpc>
                </a:pPr>
                <a:r>
                  <a:rPr lang="en-US" sz="1200" b="0" i="1" strike="noStrike" spc="-1" dirty="0">
                    <a:solidFill>
                      <a:srgbClr val="0C23F8"/>
                    </a:solidFill>
                    <a:latin typeface="Arial"/>
                    <a:ea typeface="DejaVu Sans"/>
                  </a:rPr>
                  <a:t>(Crack fron</a:t>
                </a:r>
                <a:r>
                  <a:rPr lang="en-US" sz="1200" i="1" spc="-1" dirty="0">
                    <a:solidFill>
                      <a:srgbClr val="0C23F8"/>
                    </a:solidFill>
                    <a:latin typeface="Arial"/>
                    <a:ea typeface="DejaVu Sans"/>
                  </a:rPr>
                  <a:t>t dir.) </a:t>
                </a:r>
                <a:r>
                  <a:rPr lang="en-US" sz="1200" b="0" i="1" strike="noStrike" spc="-1" dirty="0">
                    <a:solidFill>
                      <a:srgbClr val="0C23F8"/>
                    </a:solidFill>
                    <a:latin typeface="Arial"/>
                    <a:ea typeface="DejaVu Sans"/>
                  </a:rPr>
                  <a:t>Z</a:t>
                </a:r>
                <a:endParaRPr lang="en-US" sz="1200" b="0" i="1" strike="noStrike" spc="-1" dirty="0"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023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5F7CA-522E-50A8-4379-88F8A2044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Incremental (“quasistatic”) loading – minimization using FIRE</a:t>
            </a:r>
          </a:p>
          <a:p>
            <a:r>
              <a:rPr lang="en-GB" dirty="0"/>
              <a:t>Blunting increases number of iterations to fracture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Loading procedure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F6B0472-B6AD-2922-53B1-198D50B8C7F9}"/>
              </a:ext>
            </a:extLst>
          </p:cNvPr>
          <p:cNvGrpSpPr/>
          <p:nvPr/>
        </p:nvGrpSpPr>
        <p:grpSpPr>
          <a:xfrm>
            <a:off x="1071886" y="2658612"/>
            <a:ext cx="3971528" cy="3139321"/>
            <a:chOff x="457200" y="1844824"/>
            <a:chExt cx="3971528" cy="3139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AB30C-70F6-5397-8B9D-F342C9FEC7E5}"/>
                </a:ext>
              </a:extLst>
            </p:cNvPr>
            <p:cNvSpPr txBox="1"/>
            <p:nvPr/>
          </p:nvSpPr>
          <p:spPr>
            <a:xfrm>
              <a:off x="457200" y="1844824"/>
              <a:ext cx="3754760" cy="3139321"/>
            </a:xfrm>
            <a:prstGeom prst="rect">
              <a:avLst/>
            </a:prstGeom>
            <a:noFill/>
            <a:ln w="25400">
              <a:solidFill>
                <a:srgbClr val="0033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latin typeface="+mn-lt"/>
                  <a:cs typeface="Arial" pitchFamily="34" charset="0"/>
                </a:rPr>
                <a:t>Atomically sharp crack</a:t>
              </a: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7BF499-E716-BBE6-D5C8-64B75AC831B6}"/>
                </a:ext>
              </a:extLst>
            </p:cNvPr>
            <p:cNvSpPr/>
            <p:nvPr/>
          </p:nvSpPr>
          <p:spPr>
            <a:xfrm>
              <a:off x="827584" y="2276872"/>
              <a:ext cx="3024336" cy="648072"/>
            </a:xfrm>
            <a:prstGeom prst="rect">
              <a:avLst/>
            </a:prstGeom>
            <a:solidFill>
              <a:srgbClr val="003366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Identify load at which crack is stable at center: </a:t>
              </a:r>
              <a:r>
                <a:rPr lang="de-DE" i="1" dirty="0"/>
                <a:t>K</a:t>
              </a:r>
              <a:r>
                <a:rPr lang="de-DE" i="1" baseline="-25000" dirty="0"/>
                <a:t>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0ECDE56-4242-4867-BE20-F580819730D9}"/>
                    </a:ext>
                  </a:extLst>
                </p:cNvPr>
                <p:cNvSpPr/>
                <p:nvPr/>
              </p:nvSpPr>
              <p:spPr>
                <a:xfrm>
                  <a:off x="827584" y="4052066"/>
                  <a:ext cx="3024336" cy="648072"/>
                </a:xfrm>
                <a:prstGeom prst="rect">
                  <a:avLst/>
                </a:prstGeom>
                <a:solidFill>
                  <a:srgbClr val="003366"/>
                </a:solidFill>
                <a:ln>
                  <a:solidFill>
                    <a:srgbClr val="0033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Crack propagates: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Ic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endParaRPr lang="de-DE" baseline="-25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DBC3D32-0D7D-72F3-557F-171AA59364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84" y="4052066"/>
                  <a:ext cx="3024336" cy="6480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00336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Down Arrow 16">
              <a:extLst>
                <a:ext uri="{FF2B5EF4-FFF2-40B4-BE49-F238E27FC236}">
                  <a16:creationId xmlns:a16="http://schemas.microsoft.com/office/drawing/2014/main" id="{CA3C1528-DABE-8AED-1C84-6E408A6790BB}"/>
                </a:ext>
              </a:extLst>
            </p:cNvPr>
            <p:cNvSpPr/>
            <p:nvPr/>
          </p:nvSpPr>
          <p:spPr>
            <a:xfrm>
              <a:off x="2051720" y="2924944"/>
              <a:ext cx="504056" cy="1127122"/>
            </a:xfrm>
            <a:prstGeom prst="downArrow">
              <a:avLst/>
            </a:prstGeom>
            <a:solidFill>
              <a:srgbClr val="003366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E2B535-AF7B-403F-FC1F-4CF4401337FB}"/>
                    </a:ext>
                  </a:extLst>
                </p:cNvPr>
                <p:cNvSpPr txBox="1"/>
                <p:nvPr/>
              </p:nvSpPr>
              <p:spPr>
                <a:xfrm>
                  <a:off x="2424336" y="3217838"/>
                  <a:ext cx="200439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0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Δ</m:t>
                      </m:r>
                      <m:r>
                        <a:rPr lang="de-DE" sz="1400" i="1" dirty="0">
                          <a:latin typeface="Cambria Math" panose="02040503050406030204" pitchFamily="18" charset="0"/>
                          <a:cs typeface="Arial" pitchFamily="34" charset="0"/>
                        </a:rPr>
                        <m:t>𝐾</m:t>
                      </m:r>
                    </m:oMath>
                  </a14:m>
                  <a:r>
                    <a:rPr lang="de-DE" sz="1400" baseline="30000" dirty="0">
                      <a:latin typeface="+mn-lt"/>
                      <a:cs typeface="Arial" pitchFamily="34" charset="0"/>
                    </a:rPr>
                    <a:t> </a:t>
                  </a:r>
                  <a:r>
                    <a:rPr lang="en-GB" sz="1400" dirty="0">
                      <a:latin typeface="+mn-lt"/>
                      <a:cs typeface="Arial" pitchFamily="34" charset="0"/>
                    </a:rPr>
                    <a:t>sufficiently small</a:t>
                  </a:r>
                  <a:endParaRPr lang="en-GB" sz="1400" baseline="30000" dirty="0">
                    <a:latin typeface="+mn-lt"/>
                    <a:cs typeface="Arial" pitchFamily="34" charset="0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0E2B535-AF7B-403F-FC1F-4CF440133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336" y="3217838"/>
                  <a:ext cx="2004392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0EAB96-B091-9677-F7A5-C8582EEC796E}"/>
              </a:ext>
            </a:extLst>
          </p:cNvPr>
          <p:cNvGrpSpPr/>
          <p:nvPr/>
        </p:nvGrpSpPr>
        <p:grpSpPr>
          <a:xfrm>
            <a:off x="5248350" y="2658612"/>
            <a:ext cx="3754760" cy="3139321"/>
            <a:chOff x="457200" y="1844824"/>
            <a:chExt cx="3754760" cy="313932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6DD7F0-915A-0BA0-C2C6-6C5B99BBE8DF}"/>
                </a:ext>
              </a:extLst>
            </p:cNvPr>
            <p:cNvSpPr txBox="1"/>
            <p:nvPr/>
          </p:nvSpPr>
          <p:spPr>
            <a:xfrm>
              <a:off x="457200" y="1844824"/>
              <a:ext cx="3754760" cy="3139321"/>
            </a:xfrm>
            <a:prstGeom prst="rect">
              <a:avLst/>
            </a:prstGeom>
            <a:noFill/>
            <a:ln w="25400">
              <a:solidFill>
                <a:srgbClr val="0033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latin typeface="+mn-lt"/>
                  <a:cs typeface="Arial" pitchFamily="34" charset="0"/>
                </a:rPr>
                <a:t>Blunted crack</a:t>
              </a: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  <a:p>
              <a:endParaRPr lang="de-DE" dirty="0">
                <a:latin typeface="+mn-lt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CB533E-476C-D858-C56E-30E88E56A6B1}"/>
                </a:ext>
              </a:extLst>
            </p:cNvPr>
            <p:cNvSpPr/>
            <p:nvPr/>
          </p:nvSpPr>
          <p:spPr>
            <a:xfrm>
              <a:off x="827584" y="2276872"/>
              <a:ext cx="3024336" cy="648072"/>
            </a:xfrm>
            <a:prstGeom prst="rect">
              <a:avLst/>
            </a:prstGeom>
            <a:solidFill>
              <a:srgbClr val="003366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Start at </a:t>
              </a:r>
              <a:r>
                <a:rPr lang="de-DE" i="1" dirty="0"/>
                <a:t>K</a:t>
              </a:r>
              <a:r>
                <a:rPr lang="de-DE" i="1" baseline="-25000" dirty="0"/>
                <a:t>in </a:t>
              </a:r>
              <a:r>
                <a:rPr lang="de-DE" dirty="0"/>
                <a:t>identified for sharp crack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1C7DC06-3C1A-8B45-FE2D-3A01BCBA5E31}"/>
                    </a:ext>
                  </a:extLst>
                </p:cNvPr>
                <p:cNvSpPr/>
                <p:nvPr/>
              </p:nvSpPr>
              <p:spPr>
                <a:xfrm>
                  <a:off x="827584" y="4052066"/>
                  <a:ext cx="3024336" cy="648072"/>
                </a:xfrm>
                <a:prstGeom prst="rect">
                  <a:avLst/>
                </a:prstGeom>
                <a:solidFill>
                  <a:srgbClr val="003366"/>
                </a:solidFill>
                <a:ln>
                  <a:solidFill>
                    <a:srgbClr val="0033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dirty="0"/>
                    <a:t>Sharp crack </a:t>
                  </a:r>
                  <a:r>
                    <a:rPr lang="en-US" dirty="0"/>
                    <a:t>re-initiates</a:t>
                  </a:r>
                  <a:r>
                    <a:rPr lang="de-DE" dirty="0"/>
                    <a:t>: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Ic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p>
                      </m:sSubSup>
                    </m:oMath>
                  </a14:m>
                  <a:endParaRPr lang="de-DE" baseline="-250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FD271E1-4C19-9A4B-C01F-7B578EB538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584" y="4052066"/>
                  <a:ext cx="3024336" cy="648072"/>
                </a:xfrm>
                <a:prstGeom prst="rect">
                  <a:avLst/>
                </a:prstGeom>
                <a:blipFill>
                  <a:blip r:embed="rId4"/>
                  <a:stretch>
                    <a:fillRect l="-200"/>
                  </a:stretch>
                </a:blipFill>
                <a:ln>
                  <a:solidFill>
                    <a:srgbClr val="003366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Down Arrow 31">
              <a:extLst>
                <a:ext uri="{FF2B5EF4-FFF2-40B4-BE49-F238E27FC236}">
                  <a16:creationId xmlns:a16="http://schemas.microsoft.com/office/drawing/2014/main" id="{90F22806-43E2-4E39-3354-1B4737078322}"/>
                </a:ext>
              </a:extLst>
            </p:cNvPr>
            <p:cNvSpPr/>
            <p:nvPr/>
          </p:nvSpPr>
          <p:spPr>
            <a:xfrm>
              <a:off x="2051720" y="2924944"/>
              <a:ext cx="504056" cy="1127122"/>
            </a:xfrm>
            <a:prstGeom prst="downArrow">
              <a:avLst/>
            </a:prstGeom>
            <a:solidFill>
              <a:srgbClr val="003366"/>
            </a:solidFill>
            <a:ln>
              <a:solidFill>
                <a:srgbClr val="003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9DF466-677B-C846-691E-9CEE4F0F7B36}"/>
                  </a:ext>
                </a:extLst>
              </p:cNvPr>
              <p:cNvSpPr txBox="1"/>
              <p:nvPr/>
            </p:nvSpPr>
            <p:spPr>
              <a:xfrm>
                <a:off x="7346926" y="4031626"/>
                <a:ext cx="20043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0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Δ</m:t>
                    </m:r>
                    <m:r>
                      <a:rPr lang="de-DE" sz="1400" i="1" dirty="0">
                        <a:latin typeface="Cambria Math" panose="02040503050406030204" pitchFamily="18" charset="0"/>
                        <a:cs typeface="Arial" pitchFamily="34" charset="0"/>
                      </a:rPr>
                      <m:t>𝐾</m:t>
                    </m:r>
                  </m:oMath>
                </a14:m>
                <a:r>
                  <a:rPr lang="de-DE" sz="1400" baseline="30000" dirty="0">
                    <a:latin typeface="+mn-lt"/>
                    <a:cs typeface="Arial" pitchFamily="34" charset="0"/>
                  </a:rPr>
                  <a:t> </a:t>
                </a:r>
                <a:r>
                  <a:rPr lang="en-GB" sz="1400" dirty="0">
                    <a:latin typeface="+mn-lt"/>
                    <a:cs typeface="Arial" pitchFamily="34" charset="0"/>
                  </a:rPr>
                  <a:t>sufficiently small</a:t>
                </a:r>
                <a:endParaRPr lang="en-GB" sz="1400" baseline="30000" dirty="0">
                  <a:latin typeface="+mn-lt"/>
                  <a:cs typeface="Arial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59DF466-677B-C846-691E-9CEE4F0F7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926" y="4031626"/>
                <a:ext cx="2004392" cy="307777"/>
              </a:xfrm>
              <a:prstGeom prst="rect">
                <a:avLst/>
              </a:prstGeom>
              <a:blipFill>
                <a:blip r:embed="rId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79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5F7CA-522E-50A8-4379-88F8A2044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Blunting increases number of iterations to fracture </a:t>
            </a:r>
          </a:p>
          <a:p>
            <a:r>
              <a:rPr lang="en-GB" dirty="0"/>
              <a:t>Large blunting increases necessary radius of configurations</a:t>
            </a:r>
          </a:p>
          <a:p>
            <a:endParaRPr lang="en-GB" dirty="0"/>
          </a:p>
          <a:p>
            <a:r>
              <a:rPr lang="en-GB" dirty="0"/>
              <a:t>2 crack systems, 2 harmonic potentials, average 200 iterations each: 6800 calculations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High-throughput nature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Table 14">
                <a:extLst>
                  <a:ext uri="{FF2B5EF4-FFF2-40B4-BE49-F238E27FC236}">
                    <a16:creationId xmlns:a16="http://schemas.microsoft.com/office/drawing/2014/main" id="{35AA40BA-443D-F857-0CC6-BDC65375D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0790348"/>
                  </p:ext>
                </p:extLst>
              </p:nvPr>
            </p:nvGraphicFramePr>
            <p:xfrm>
              <a:off x="445626" y="3015957"/>
              <a:ext cx="8229602" cy="29777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06326">
                      <a:extLst>
                        <a:ext uri="{9D8B030D-6E8A-4147-A177-3AD203B41FA5}">
                          <a16:colId xmlns:a16="http://schemas.microsoft.com/office/drawing/2014/main" val="2187966544"/>
                        </a:ext>
                      </a:extLst>
                    </a:gridCol>
                    <a:gridCol w="1129660">
                      <a:extLst>
                        <a:ext uri="{9D8B030D-6E8A-4147-A177-3AD203B41FA5}">
                          <a16:colId xmlns:a16="http://schemas.microsoft.com/office/drawing/2014/main" val="1980851587"/>
                        </a:ext>
                      </a:extLst>
                    </a:gridCol>
                    <a:gridCol w="1348404">
                      <a:extLst>
                        <a:ext uri="{9D8B030D-6E8A-4147-A177-3AD203B41FA5}">
                          <a16:colId xmlns:a16="http://schemas.microsoft.com/office/drawing/2014/main" val="3131496686"/>
                        </a:ext>
                      </a:extLst>
                    </a:gridCol>
                    <a:gridCol w="1348404">
                      <a:extLst>
                        <a:ext uri="{9D8B030D-6E8A-4147-A177-3AD203B41FA5}">
                          <a16:colId xmlns:a16="http://schemas.microsoft.com/office/drawing/2014/main" val="3171649052"/>
                        </a:ext>
                      </a:extLst>
                    </a:gridCol>
                    <a:gridCol w="1348404">
                      <a:extLst>
                        <a:ext uri="{9D8B030D-6E8A-4147-A177-3AD203B41FA5}">
                          <a16:colId xmlns:a16="http://schemas.microsoft.com/office/drawing/2014/main" val="2929956576"/>
                        </a:ext>
                      </a:extLst>
                    </a:gridCol>
                    <a:gridCol w="1348404">
                      <a:extLst>
                        <a:ext uri="{9D8B030D-6E8A-4147-A177-3AD203B41FA5}">
                          <a16:colId xmlns:a16="http://schemas.microsoft.com/office/drawing/2014/main" val="1279189904"/>
                        </a:ext>
                      </a:extLst>
                    </a:gridCol>
                  </a:tblGrid>
                  <a:tr h="320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Radius as layers removed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𝑰𝒄</m:t>
                                  </m:r>
                                </m:sub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𝐞𝐕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/Å</m:t>
                              </m:r>
                            </m:oMath>
                          </a14:m>
                          <a:r>
                            <a:rPr lang="en-US" sz="1400" b="1" i="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5/2</a:t>
                          </a:r>
                          <a:br>
                            <a:rPr lang="en-US" sz="1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𝟏𝟓𝟎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Å)</m:t>
                              </m:r>
                            </m:oMath>
                          </a14:m>
                          <a:r>
                            <a:rPr lang="en-US" sz="1400" b="1" dirty="0"/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𝑰𝒄</m:t>
                                  </m:r>
                                </m:sub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𝐞𝐕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/Å</m:t>
                              </m:r>
                            </m:oMath>
                          </a14:m>
                          <a:r>
                            <a:rPr lang="en-US" sz="1400" b="1" i="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5/2</a:t>
                          </a:r>
                          <a:br>
                            <a:rPr lang="en-US" sz="1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𝟑𝟎𝟎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Å)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𝑰𝒄</m:t>
                                  </m:r>
                                </m:sub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𝐞𝐕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/Å</m:t>
                              </m:r>
                            </m:oMath>
                          </a14:m>
                          <a:r>
                            <a:rPr lang="en-US" sz="1400" b="1" i="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5/2</a:t>
                          </a:r>
                          <a:br>
                            <a:rPr lang="en-US" sz="1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𝟔𝟎𝟎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Å)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𝑰𝒄</m:t>
                                  </m:r>
                                </m:sub>
                                <m:sup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𝒖</m:t>
                                  </m:r>
                                </m:sup>
                              </m:sSubSup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𝐞𝐕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/Å</m:t>
                              </m:r>
                            </m:oMath>
                          </a14:m>
                          <a:r>
                            <a:rPr lang="en-US" sz="1400" b="1" i="0" baseline="300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5/2</a:t>
                          </a:r>
                          <a:br>
                            <a:rPr lang="en-US" sz="1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𝟗𝟎𝟎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Å)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13548185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Size (Approx.)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75K atoms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300K atoms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1.2M atoms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2.7M atoms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9378778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sharp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1.58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1.60 (1.27%)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1.61 (0.63%)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35203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blunt r01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1.65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1.65 (0%)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594121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blunt r03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1.99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1.97 (1.01%)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967548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blunt r09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2.87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2.73 (4.88%)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2.67 (2.20%)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1639982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blunt r18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3.78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3.58 (5.29%)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3.54 (1.12%)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252209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blunt r27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4.75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4.36 (8.21%)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4.25 (2.52%)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500306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Table 14">
                <a:extLst>
                  <a:ext uri="{FF2B5EF4-FFF2-40B4-BE49-F238E27FC236}">
                    <a16:creationId xmlns:a16="http://schemas.microsoft.com/office/drawing/2014/main" id="{35AA40BA-443D-F857-0CC6-BDC65375DC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0790348"/>
                  </p:ext>
                </p:extLst>
              </p:nvPr>
            </p:nvGraphicFramePr>
            <p:xfrm>
              <a:off x="445626" y="3015957"/>
              <a:ext cx="8229602" cy="2977757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1706326">
                      <a:extLst>
                        <a:ext uri="{9D8B030D-6E8A-4147-A177-3AD203B41FA5}">
                          <a16:colId xmlns:a16="http://schemas.microsoft.com/office/drawing/2014/main" val="2187966544"/>
                        </a:ext>
                      </a:extLst>
                    </a:gridCol>
                    <a:gridCol w="1129660">
                      <a:extLst>
                        <a:ext uri="{9D8B030D-6E8A-4147-A177-3AD203B41FA5}">
                          <a16:colId xmlns:a16="http://schemas.microsoft.com/office/drawing/2014/main" val="1980851587"/>
                        </a:ext>
                      </a:extLst>
                    </a:gridCol>
                    <a:gridCol w="1348404">
                      <a:extLst>
                        <a:ext uri="{9D8B030D-6E8A-4147-A177-3AD203B41FA5}">
                          <a16:colId xmlns:a16="http://schemas.microsoft.com/office/drawing/2014/main" val="3131496686"/>
                        </a:ext>
                      </a:extLst>
                    </a:gridCol>
                    <a:gridCol w="1348404">
                      <a:extLst>
                        <a:ext uri="{9D8B030D-6E8A-4147-A177-3AD203B41FA5}">
                          <a16:colId xmlns:a16="http://schemas.microsoft.com/office/drawing/2014/main" val="3171649052"/>
                        </a:ext>
                      </a:extLst>
                    </a:gridCol>
                    <a:gridCol w="1348404">
                      <a:extLst>
                        <a:ext uri="{9D8B030D-6E8A-4147-A177-3AD203B41FA5}">
                          <a16:colId xmlns:a16="http://schemas.microsoft.com/office/drawing/2014/main" val="2929956576"/>
                        </a:ext>
                      </a:extLst>
                    </a:gridCol>
                    <a:gridCol w="1348404">
                      <a:extLst>
                        <a:ext uri="{9D8B030D-6E8A-4147-A177-3AD203B41FA5}">
                          <a16:colId xmlns:a16="http://schemas.microsoft.com/office/drawing/2014/main" val="1279189904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Radius as layers removed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11312" t="-833" r="-302262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1312" t="-833" r="-202262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9459" t="-833" r="-101351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11765" t="-833" r="-181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3548185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Size (Approx.)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75K atoms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300K atoms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1.2M atoms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a:t>2.7M atoms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9378778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sharp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1.58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1.60 (1.27%)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1.61 (0.63%)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335203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blunt r01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1.65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1.65 (0%)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3594121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blunt r03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1.99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1.97 (1.01%)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8967548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blunt r09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2.87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2.73 (4.88%)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2.67 (2.20%)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1639982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blunt r18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3.78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3.58 (5.29%)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3.54 (1.12%)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59252209"/>
                      </a:ext>
                    </a:extLst>
                  </a:tr>
                  <a:tr h="320891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blunt r27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4.75 (-)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4.36 (8.21%)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rgbClr val="00B050"/>
                              </a:solidFill>
                            </a:rPr>
                            <a:t>4.25 (2.52%)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500306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8036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Workflow: coarse-grained macro 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2B16B0-ED1E-4CFC-F482-FACAD1F91466}"/>
                  </a:ext>
                </a:extLst>
              </p:cNvPr>
              <p:cNvSpPr/>
              <p:nvPr/>
            </p:nvSpPr>
            <p:spPr>
              <a:xfrm>
                <a:off x="688567" y="3412434"/>
                <a:ext cx="2199190" cy="15654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Theoretical (Griffith) fracture toughness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r>
                  <a:rPr lang="en-GB" dirty="0"/>
                  <a:t>) - Analytical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2B16B0-ED1E-4CFC-F482-FACAD1F91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7" y="3412434"/>
                <a:ext cx="2199190" cy="1565476"/>
              </a:xfrm>
              <a:prstGeom prst="rect">
                <a:avLst/>
              </a:prstGeom>
              <a:blipFill>
                <a:blip r:embed="rId2"/>
                <a:stretch>
                  <a:fillRect r="-11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F2D2BFB-8114-E9D9-73CD-B7E01F661971}"/>
                  </a:ext>
                </a:extLst>
              </p:cNvPr>
              <p:cNvSpPr/>
              <p:nvPr/>
            </p:nvSpPr>
            <p:spPr>
              <a:xfrm>
                <a:off x="4886445" y="3867436"/>
                <a:ext cx="2199190" cy="15654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Load at which crack is stable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en-GB" dirty="0"/>
                  <a:t>) </a:t>
                </a:r>
                <a:br>
                  <a:rPr lang="en-GB" dirty="0"/>
                </a:br>
                <a:r>
                  <a:rPr lang="en-GB" dirty="0"/>
                  <a:t>- simulated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F2D2BFB-8114-E9D9-73CD-B7E01F661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445" y="3867436"/>
                <a:ext cx="2199190" cy="1565476"/>
              </a:xfrm>
              <a:prstGeom prst="rect">
                <a:avLst/>
              </a:prstGeom>
              <a:blipFill>
                <a:blip r:embed="rId3"/>
                <a:stretch>
                  <a:fillRect r="-2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FA336D-39F5-9F76-8F9B-BE8217AC6252}"/>
                  </a:ext>
                </a:extLst>
              </p:cNvPr>
              <p:cNvSpPr/>
              <p:nvPr/>
            </p:nvSpPr>
            <p:spPr>
              <a:xfrm>
                <a:off x="8939514" y="2301960"/>
                <a:ext cx="2199190" cy="156547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Load at which crack tip bond breaks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Ic</m:t>
                        </m:r>
                      </m:sub>
                    </m:sSub>
                  </m:oMath>
                </a14:m>
                <a:r>
                  <a:rPr lang="en-GB" dirty="0"/>
                  <a:t>) - simulated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9FA336D-39F5-9F76-8F9B-BE8217AC62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9514" y="2301960"/>
                <a:ext cx="2199190" cy="1565476"/>
              </a:xfrm>
              <a:prstGeom prst="rect">
                <a:avLst/>
              </a:prstGeom>
              <a:blipFill>
                <a:blip r:embed="rId4"/>
                <a:stretch>
                  <a:fillRect l="-275" r="-2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90AE580-3A95-76B5-F46C-D4302AB2D9B5}"/>
              </a:ext>
            </a:extLst>
          </p:cNvPr>
          <p:cNvSpPr txBox="1"/>
          <p:nvPr/>
        </p:nvSpPr>
        <p:spPr>
          <a:xfrm>
            <a:off x="688567" y="1385235"/>
            <a:ext cx="1147698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Surface energy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624CF70-CDCF-6DA3-A4D5-131D2509BD1E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887757" y="4195172"/>
            <a:ext cx="1998688" cy="45500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AF6B3FA-EB27-C80B-AC36-796D489F4B25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7085635" y="3084698"/>
            <a:ext cx="1853879" cy="156547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B170A2-79F9-6E6B-9C7D-AAE1CD4EE71B}"/>
              </a:ext>
            </a:extLst>
          </p:cNvPr>
          <p:cNvSpPr txBox="1"/>
          <p:nvPr/>
        </p:nvSpPr>
        <p:spPr>
          <a:xfrm>
            <a:off x="2874254" y="4812321"/>
            <a:ext cx="219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Initial guess for identifying load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B008B-90B3-A27F-7076-31A7EE9EE09B}"/>
              </a:ext>
            </a:extLst>
          </p:cNvPr>
          <p:cNvSpPr txBox="1"/>
          <p:nvPr/>
        </p:nvSpPr>
        <p:spPr>
          <a:xfrm>
            <a:off x="8125203" y="4327008"/>
            <a:ext cx="2199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Starting load for incremental loading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7B5C17-C058-46AA-2E90-015759FC4C84}"/>
              </a:ext>
            </a:extLst>
          </p:cNvPr>
          <p:cNvSpPr/>
          <p:nvPr/>
        </p:nvSpPr>
        <p:spPr>
          <a:xfrm>
            <a:off x="4886445" y="1385235"/>
            <a:ext cx="2199190" cy="156547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cylinder without crack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9D67B-8A46-7C7E-E944-D1FE2DC5B8E4}"/>
              </a:ext>
            </a:extLst>
          </p:cNvPr>
          <p:cNvSpPr txBox="1"/>
          <p:nvPr/>
        </p:nvSpPr>
        <p:spPr>
          <a:xfrm>
            <a:off x="1921396" y="1385235"/>
            <a:ext cx="1161201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Elastic constants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57DE07-2697-233A-C094-5D1C9D1DE096}"/>
              </a:ext>
            </a:extLst>
          </p:cNvPr>
          <p:cNvSpPr txBox="1"/>
          <p:nvPr/>
        </p:nvSpPr>
        <p:spPr>
          <a:xfrm>
            <a:off x="3214026" y="1385235"/>
            <a:ext cx="1265377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Crystal parameters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9512752-AD0E-5CAA-3D69-2F2E335E8247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 rot="16200000" flipH="1">
            <a:off x="834855" y="2459127"/>
            <a:ext cx="1380868" cy="525746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0242BDC-E20A-E86B-502F-53CB03F9364D}"/>
              </a:ext>
            </a:extLst>
          </p:cNvPr>
          <p:cNvCxnSpPr>
            <a:cxnSpLocks/>
            <a:stCxn id="25" idx="2"/>
            <a:endCxn id="8" idx="0"/>
          </p:cNvCxnSpPr>
          <p:nvPr/>
        </p:nvCxnSpPr>
        <p:spPr>
          <a:xfrm rot="5400000">
            <a:off x="1454646" y="2365083"/>
            <a:ext cx="1380868" cy="71383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9F81608-2665-1E8E-FDF4-86577C74A6E0}"/>
              </a:ext>
            </a:extLst>
          </p:cNvPr>
          <p:cNvCxnSpPr>
            <a:cxnSpLocks/>
            <a:stCxn id="26" idx="3"/>
            <a:endCxn id="22" idx="1"/>
          </p:cNvCxnSpPr>
          <p:nvPr/>
        </p:nvCxnSpPr>
        <p:spPr>
          <a:xfrm>
            <a:off x="4479403" y="1708401"/>
            <a:ext cx="407042" cy="45957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BAC16A1-E917-1557-4BED-AAB8AAC0121E}"/>
              </a:ext>
            </a:extLst>
          </p:cNvPr>
          <p:cNvCxnSpPr>
            <a:cxnSpLocks/>
            <a:stCxn id="25" idx="2"/>
            <a:endCxn id="9" idx="0"/>
          </p:cNvCxnSpPr>
          <p:nvPr/>
        </p:nvCxnSpPr>
        <p:spPr>
          <a:xfrm rot="16200000" flipH="1">
            <a:off x="3326083" y="1207479"/>
            <a:ext cx="1835870" cy="3484043"/>
          </a:xfrm>
          <a:prstGeom prst="bentConnector3">
            <a:avLst>
              <a:gd name="adj1" fmla="val 651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2B06717-0AC2-6BBF-8716-ED9CA46C3F19}"/>
              </a:ext>
            </a:extLst>
          </p:cNvPr>
          <p:cNvCxnSpPr>
            <a:cxnSpLocks/>
            <a:stCxn id="25" idx="2"/>
            <a:endCxn id="10" idx="1"/>
          </p:cNvCxnSpPr>
          <p:nvPr/>
        </p:nvCxnSpPr>
        <p:spPr>
          <a:xfrm rot="16200000" flipH="1">
            <a:off x="5194189" y="-660627"/>
            <a:ext cx="1053132" cy="643751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91CB854-52B1-8520-341A-20F1834433EB}"/>
              </a:ext>
            </a:extLst>
          </p:cNvPr>
          <p:cNvCxnSpPr>
            <a:stCxn id="22" idx="2"/>
            <a:endCxn id="9" idx="0"/>
          </p:cNvCxnSpPr>
          <p:nvPr/>
        </p:nvCxnSpPr>
        <p:spPr>
          <a:xfrm>
            <a:off x="5986040" y="2950711"/>
            <a:ext cx="0" cy="916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3D23E74-1FD7-AA65-8E09-1D298C3F2BA0}"/>
              </a:ext>
            </a:extLst>
          </p:cNvPr>
          <p:cNvCxnSpPr>
            <a:cxnSpLocks/>
            <a:stCxn id="22" idx="3"/>
            <a:endCxn id="10" idx="0"/>
          </p:cNvCxnSpPr>
          <p:nvPr/>
        </p:nvCxnSpPr>
        <p:spPr>
          <a:xfrm>
            <a:off x="7085635" y="2167973"/>
            <a:ext cx="2953474" cy="13398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82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en-GB" dirty="0" err="1"/>
              <a:t>heoretical</a:t>
            </a:r>
            <a:r>
              <a:rPr lang="en-GB" dirty="0"/>
              <a:t> fracture toughness: fine-grained node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B16B0-ED1E-4CFC-F482-FACAD1F91466}"/>
              </a:ext>
            </a:extLst>
          </p:cNvPr>
          <p:cNvSpPr/>
          <p:nvPr/>
        </p:nvSpPr>
        <p:spPr>
          <a:xfrm>
            <a:off x="4232205" y="3097397"/>
            <a:ext cx="2199190" cy="15654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Rotate to orientation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2D2BFB-8114-E9D9-73CD-B7E01F661971}"/>
              </a:ext>
            </a:extLst>
          </p:cNvPr>
          <p:cNvSpPr/>
          <p:nvPr/>
        </p:nvSpPr>
        <p:spPr>
          <a:xfrm>
            <a:off x="7342238" y="3097397"/>
            <a:ext cx="2199190" cy="15654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Analytical calculation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AE580-3A95-76B5-F46C-D4302AB2D9B5}"/>
              </a:ext>
            </a:extLst>
          </p:cNvPr>
          <p:cNvSpPr txBox="1"/>
          <p:nvPr/>
        </p:nvSpPr>
        <p:spPr>
          <a:xfrm>
            <a:off x="675064" y="1385235"/>
            <a:ext cx="1454678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Surface energy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9D67B-8A46-7C7E-E944-D1FE2DC5B8E4}"/>
              </a:ext>
            </a:extLst>
          </p:cNvPr>
          <p:cNvSpPr txBox="1"/>
          <p:nvPr/>
        </p:nvSpPr>
        <p:spPr>
          <a:xfrm>
            <a:off x="675064" y="3286165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Elastic constants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9512752-AD0E-5CAA-3D69-2F2E335E8247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4389203" y="-955234"/>
            <a:ext cx="1065831" cy="703943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5EB610A-9B98-639B-126B-D8922B2136C0}"/>
              </a:ext>
            </a:extLst>
          </p:cNvPr>
          <p:cNvSpPr txBox="1"/>
          <p:nvPr/>
        </p:nvSpPr>
        <p:spPr>
          <a:xfrm>
            <a:off x="675064" y="4182163"/>
            <a:ext cx="154670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Orientation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821007F-B29D-6233-84C4-F4E90636A349}"/>
              </a:ext>
            </a:extLst>
          </p:cNvPr>
          <p:cNvCxnSpPr>
            <a:stCxn id="25" idx="3"/>
            <a:endCxn id="8" idx="1"/>
          </p:cNvCxnSpPr>
          <p:nvPr/>
        </p:nvCxnSpPr>
        <p:spPr>
          <a:xfrm>
            <a:off x="2221768" y="3609331"/>
            <a:ext cx="2010437" cy="27080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268CE6C-E045-9584-0DAC-F17E43EFFD4A}"/>
              </a:ext>
            </a:extLst>
          </p:cNvPr>
          <p:cNvCxnSpPr>
            <a:stCxn id="28" idx="3"/>
            <a:endCxn id="8" idx="1"/>
          </p:cNvCxnSpPr>
          <p:nvPr/>
        </p:nvCxnSpPr>
        <p:spPr>
          <a:xfrm flipV="1">
            <a:off x="2221768" y="3880135"/>
            <a:ext cx="2010437" cy="48669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CE737F-54B7-4CA8-9CB5-5F0F7C32318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431395" y="3880135"/>
            <a:ext cx="910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861115-081C-2249-C656-05EF014D2A8B}"/>
                  </a:ext>
                </a:extLst>
              </p:cNvPr>
              <p:cNvSpPr txBox="1"/>
              <p:nvPr/>
            </p:nvSpPr>
            <p:spPr>
              <a:xfrm>
                <a:off x="10301356" y="3556969"/>
                <a:ext cx="1546704" cy="64633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cs typeface="Arial" panose="020B0604020202020204" pitchFamily="34" charset="0"/>
                  </a:rPr>
                  <a:t>Theoretical 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G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B861115-081C-2249-C656-05EF014D2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356" y="3556969"/>
                <a:ext cx="1546704" cy="646331"/>
              </a:xfrm>
              <a:prstGeom prst="rect">
                <a:avLst/>
              </a:prstGeom>
              <a:blipFill>
                <a:blip r:embed="rId2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C787497-23AF-C89E-4BBA-BDBE70E729D5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>
            <a:off x="9541428" y="3880135"/>
            <a:ext cx="75992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52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7A7C4-0753-4EF3-97AE-1A3C133FBE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Düsseldorf - pyiron hackathon 2024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3484A-8A06-BF85-3AE5-65F32DE3DB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de-DE" dirty="0"/>
              <a:t>Tara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BD4A4F-45D7-E373-A23A-DB51D3F90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Cylinder</a:t>
            </a:r>
            <a:r>
              <a:rPr lang="de-DE" dirty="0"/>
              <a:t> </a:t>
            </a:r>
            <a:r>
              <a:rPr lang="de-DE" dirty="0" err="1"/>
              <a:t>creator</a:t>
            </a:r>
            <a:r>
              <a:rPr lang="en-GB" dirty="0"/>
              <a:t>: fine-grained node 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B16B0-ED1E-4CFC-F482-FACAD1F91466}"/>
              </a:ext>
            </a:extLst>
          </p:cNvPr>
          <p:cNvSpPr/>
          <p:nvPr/>
        </p:nvSpPr>
        <p:spPr>
          <a:xfrm>
            <a:off x="4232205" y="3097397"/>
            <a:ext cx="2199190" cy="15654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Generic structure creator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2D2BFB-8114-E9D9-73CD-B7E01F661971}"/>
              </a:ext>
            </a:extLst>
          </p:cNvPr>
          <p:cNvSpPr/>
          <p:nvPr/>
        </p:nvSpPr>
        <p:spPr>
          <a:xfrm>
            <a:off x="7342238" y="3097397"/>
            <a:ext cx="2199190" cy="156547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Cut cylinder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AE580-3A95-76B5-F46C-D4302AB2D9B5}"/>
              </a:ext>
            </a:extLst>
          </p:cNvPr>
          <p:cNvSpPr txBox="1"/>
          <p:nvPr/>
        </p:nvSpPr>
        <p:spPr>
          <a:xfrm>
            <a:off x="675064" y="1385235"/>
            <a:ext cx="154670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Radius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F9D67B-8A46-7C7E-E944-D1FE2DC5B8E4}"/>
              </a:ext>
            </a:extLst>
          </p:cNvPr>
          <p:cNvSpPr txBox="1"/>
          <p:nvPr/>
        </p:nvSpPr>
        <p:spPr>
          <a:xfrm>
            <a:off x="675064" y="3286165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Lattice constant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9512752-AD0E-5CAA-3D69-2F2E335E8247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4273709" y="-1070727"/>
            <a:ext cx="1342830" cy="6993417"/>
          </a:xfrm>
          <a:prstGeom prst="bentConnector3">
            <a:avLst>
              <a:gd name="adj1" fmla="val 681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5EB610A-9B98-639B-126B-D8922B2136C0}"/>
              </a:ext>
            </a:extLst>
          </p:cNvPr>
          <p:cNvSpPr txBox="1"/>
          <p:nvPr/>
        </p:nvSpPr>
        <p:spPr>
          <a:xfrm>
            <a:off x="675064" y="4182163"/>
            <a:ext cx="154670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Orientation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821007F-B29D-6233-84C4-F4E90636A349}"/>
              </a:ext>
            </a:extLst>
          </p:cNvPr>
          <p:cNvCxnSpPr>
            <a:stCxn id="25" idx="3"/>
            <a:endCxn id="8" idx="1"/>
          </p:cNvCxnSpPr>
          <p:nvPr/>
        </p:nvCxnSpPr>
        <p:spPr>
          <a:xfrm>
            <a:off x="2221768" y="3609331"/>
            <a:ext cx="2010437" cy="27080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268CE6C-E045-9584-0DAC-F17E43EFFD4A}"/>
              </a:ext>
            </a:extLst>
          </p:cNvPr>
          <p:cNvCxnSpPr>
            <a:stCxn id="28" idx="3"/>
            <a:endCxn id="8" idx="1"/>
          </p:cNvCxnSpPr>
          <p:nvPr/>
        </p:nvCxnSpPr>
        <p:spPr>
          <a:xfrm flipV="1">
            <a:off x="2221768" y="3880135"/>
            <a:ext cx="2010437" cy="48669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CCE737F-54B7-4CA8-9CB5-5F0F7C32318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431395" y="3880135"/>
            <a:ext cx="910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B861115-081C-2249-C656-05EF014D2A8B}"/>
              </a:ext>
            </a:extLst>
          </p:cNvPr>
          <p:cNvSpPr txBox="1"/>
          <p:nvPr/>
        </p:nvSpPr>
        <p:spPr>
          <a:xfrm>
            <a:off x="10301356" y="3416300"/>
            <a:ext cx="1546704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cs typeface="Arial" panose="020B0604020202020204" pitchFamily="34" charset="0"/>
              </a:rPr>
              <a:t>Cylindrical structure </a:t>
            </a:r>
            <a:br>
              <a:rPr lang="en-GB" dirty="0">
                <a:cs typeface="Arial" panose="020B0604020202020204" pitchFamily="34" charset="0"/>
              </a:rPr>
            </a:br>
            <a:r>
              <a:rPr lang="en-GB" dirty="0">
                <a:cs typeface="Arial" panose="020B0604020202020204" pitchFamily="34" charset="0"/>
              </a:rPr>
              <a:t>(no crack)</a:t>
            </a:r>
            <a:endParaRPr lang="en-GB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C787497-23AF-C89E-4BBA-BDBE70E729D5}"/>
              </a:ext>
            </a:extLst>
          </p:cNvPr>
          <p:cNvCxnSpPr>
            <a:cxnSpLocks/>
            <a:stCxn id="9" idx="3"/>
            <a:endCxn id="40" idx="1"/>
          </p:cNvCxnSpPr>
          <p:nvPr/>
        </p:nvCxnSpPr>
        <p:spPr>
          <a:xfrm flipV="1">
            <a:off x="9541428" y="3877965"/>
            <a:ext cx="759928" cy="21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979F89-23BB-BA7B-8035-2EB33C2E53B1}"/>
              </a:ext>
            </a:extLst>
          </p:cNvPr>
          <p:cNvSpPr txBox="1"/>
          <p:nvPr/>
        </p:nvSpPr>
        <p:spPr>
          <a:xfrm>
            <a:off x="675064" y="4801162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Crystal structure type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C39BFC4-3339-DB57-E96E-05CA454F86B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221768" y="3880135"/>
            <a:ext cx="2010437" cy="124419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C153DE-7FA1-50DF-2F21-A810A9467A75}"/>
              </a:ext>
            </a:extLst>
          </p:cNvPr>
          <p:cNvSpPr txBox="1"/>
          <p:nvPr/>
        </p:nvSpPr>
        <p:spPr>
          <a:xfrm>
            <a:off x="2453634" y="1385235"/>
            <a:ext cx="154670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Centre coordinates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DA08E18-9F31-5706-41BA-0884E5F645AD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rot="16200000" flipH="1">
            <a:off x="5301494" y="-42943"/>
            <a:ext cx="1065831" cy="5214847"/>
          </a:xfrm>
          <a:prstGeom prst="bentConnector3">
            <a:avLst>
              <a:gd name="adj1" fmla="val 3716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260741"/>
      </p:ext>
    </p:extLst>
  </p:cSld>
  <p:clrMapOvr>
    <a:masterClrMapping/>
  </p:clrMapOvr>
</p:sld>
</file>

<file path=ppt/theme/theme1.xml><?xml version="1.0" encoding="utf-8"?>
<a:theme xmlns:a="http://schemas.openxmlformats.org/drawingml/2006/main" name="Titel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Zwischenfoli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chlussfoli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</Words>
  <Application>Microsoft Office PowerPoint</Application>
  <PresentationFormat>Widescreen</PresentationFormat>
  <Paragraphs>274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Antonio</vt:lpstr>
      <vt:lpstr>Arial</vt:lpstr>
      <vt:lpstr>Calibri</vt:lpstr>
      <vt:lpstr>Cambria Math</vt:lpstr>
      <vt:lpstr>DejaVu Sans</vt:lpstr>
      <vt:lpstr>Oswald</vt:lpstr>
      <vt:lpstr>Roboto</vt:lpstr>
      <vt:lpstr>Titelfolie</vt:lpstr>
      <vt:lpstr>Zwischenfolien</vt:lpstr>
      <vt:lpstr>Schlussfolie</vt:lpstr>
      <vt:lpstr>Beyond atomistics:  large scale atomistic fracture simulations in pyiron</vt:lpstr>
      <vt:lpstr>K-controlled “Pacman” crack configurations</vt:lpstr>
      <vt:lpstr>Loading procedure</vt:lpstr>
      <vt:lpstr>Influence of crack tip radius on fracture toughness of blunted cracks</vt:lpstr>
      <vt:lpstr>Loading procedure</vt:lpstr>
      <vt:lpstr>High-throughput nature</vt:lpstr>
      <vt:lpstr>The Workflow: coarse-grained macro view</vt:lpstr>
      <vt:lpstr>Theoretical fracture toughness: fine-grained node view</vt:lpstr>
      <vt:lpstr>Cylinder creator: fine-grained node view</vt:lpstr>
      <vt:lpstr>Stable crack: fine-grained node view</vt:lpstr>
      <vt:lpstr>Incremental loading: fine-grained node view</vt:lpstr>
      <vt:lpstr>Visualization: Common Neighbour Analysis (CNA)</vt:lpstr>
      <vt:lpstr>Visualization: Stress field analysis</vt:lpstr>
      <vt:lpstr>Another example of high-throughput large scale simulations:  calibration of damping boundaries</vt:lpstr>
      <vt:lpstr>Strategy</vt:lpstr>
    </vt:vector>
  </TitlesOfParts>
  <Company>KIT - INT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Golowin, Nadine (INT)</dc:creator>
  <cp:lastModifiedBy>Lakshmipathy, Tarakeshwar</cp:lastModifiedBy>
  <cp:revision>96</cp:revision>
  <dcterms:created xsi:type="dcterms:W3CDTF">2023-03-03T09:56:05Z</dcterms:created>
  <dcterms:modified xsi:type="dcterms:W3CDTF">2024-09-09T11:38:16Z</dcterms:modified>
</cp:coreProperties>
</file>